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11" r:id="rId3"/>
    <p:sldId id="256" r:id="rId4"/>
    <p:sldId id="366" r:id="rId5"/>
    <p:sldId id="365" r:id="rId6"/>
    <p:sldId id="421" r:id="rId7"/>
    <p:sldId id="360" r:id="rId8"/>
    <p:sldId id="412" r:id="rId9"/>
    <p:sldId id="413" r:id="rId10"/>
    <p:sldId id="414" r:id="rId11"/>
    <p:sldId id="415" r:id="rId12"/>
    <p:sldId id="416" r:id="rId13"/>
    <p:sldId id="355" r:id="rId14"/>
    <p:sldId id="417" r:id="rId15"/>
    <p:sldId id="314" r:id="rId16"/>
    <p:sldId id="422" r:id="rId17"/>
    <p:sldId id="419" r:id="rId18"/>
    <p:sldId id="423" r:id="rId19"/>
    <p:sldId id="424"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05F2C04-C923-438B-8C0F-E0CD2BADF298}">
      <wppc:fontMiss xmlns:wppc="http://www.wps.cn/officeDocument/PresentationCustomData" type="true"/>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8FF"/>
    <a:srgbClr val="99CCFF"/>
    <a:srgbClr val="EFEFE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19" autoAdjust="0"/>
    <p:restoredTop sz="94660"/>
  </p:normalViewPr>
  <p:slideViewPr>
    <p:cSldViewPr snapToGrid="0">
      <p:cViewPr varScale="1">
        <p:scale>
          <a:sx n="114" d="100"/>
          <a:sy n="114" d="100"/>
        </p:scale>
        <p:origin x="126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2C43C518-2E58-4E98-8F61-29A47E1D445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2C43C518-2E58-4E98-8F61-29A47E1D445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endParaRPr lang="en-US"/>
          </a:p>
        </p:txBody>
      </p:sp>
      <p:sp>
        <p:nvSpPr>
          <p:cNvPr id="4" name="Date Placeholder 3"/>
          <p:cNvSpPr>
            <a:spLocks noGrp="1"/>
          </p:cNvSpPr>
          <p:nvPr>
            <p:ph type="dt" sz="half" idx="10"/>
          </p:nvPr>
        </p:nvSpPr>
        <p:spPr/>
        <p:txBody>
          <a:bodyPr/>
          <a:lstStyle/>
          <a:p>
            <a:fld id="{2C43C518-2E58-4E98-8F61-29A47E1D445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2C43C518-2E58-4E98-8F61-29A47E1D445A}"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2C43C518-2E58-4E98-8F61-29A47E1D445A}" type="datetimeFigureOut">
              <a:rPr lang="en-GB" smtClean="0"/>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2C43C518-2E58-4E98-8F61-29A47E1D445A}" type="datetimeFigureOut">
              <a:rPr lang="en-GB" smtClean="0"/>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2C43C518-2E58-4E98-8F61-29A47E1D445A}"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2C43C518-2E58-4E98-8F61-29A47E1D445A}"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2C43C518-2E58-4E98-8F61-29A47E1D445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2C43C518-2E58-4E98-8F61-29A47E1D445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jpeg"/><Relationship Id="rId3" Type="http://schemas.openxmlformats.org/officeDocument/2006/relationships/image" Target="../media/image2.png"/><Relationship Id="rId2" Type="http://schemas.openxmlformats.org/officeDocument/2006/relationships/hyperlink" Target="https://survey.zohopublic.eu/zs/V2BBWx" TargetMode="Externa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https://classroomsecrets.co.uk/bonds-to-100-tens-year-2-addition-and-subtraction-resource-pack/" TargetMode="External"/><Relationship Id="rId3" Type="http://schemas.openxmlformats.org/officeDocument/2006/relationships/hyperlink" Target="https://classroomsecrets.co.uk/category/maths/year-2/autumn-block-2-addition-and-subtraction-year-2/" TargetMode="External"/><Relationship Id="rId2" Type="http://schemas.openxmlformats.org/officeDocument/2006/relationships/hyperlink" Target="https://classroomsecrets.co.uk/content-domain-filter/?fwp_contentdomain=2c1" TargetMode="Externa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en-GB" sz="1600" b="1" i="0" u="sng" strike="noStrike" kern="1200" cap="none" spc="0" normalizeH="0" baseline="0" noProof="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1200" cap="none" spc="0" normalizeH="0" baseline="0" noProof="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b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b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defRPr/>
            </a:pP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hlinkClick r:id="rId2"/>
              </a:rPr>
              <a:t>survey</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on our website and share it with your colleagues!</a:t>
            </a: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pic>
        <p:nvPicPr>
          <p:cNvPr id="24" name="Picture 23"/>
          <p:cNvPicPr>
            <a:picLocks noChangeAspect="1"/>
          </p:cNvPicPr>
          <p:nvPr/>
        </p:nvPicPr>
        <p:blipFill rotWithShape="1">
          <a:blip r:embed="rId3">
            <a:extLst>
              <a:ext uri="{28A0092B-C50C-407E-A947-70E740481C1C}">
                <a14:useLocalDpi xmlns:a14="http://schemas.microsoft.com/office/drawing/2010/main" val="0"/>
              </a:ext>
            </a:extLst>
          </a:blip>
          <a:srcRect t="23532" b="34296"/>
          <a:stretch>
            <a:fillRect/>
          </a:stretch>
        </p:blipFill>
        <p:spPr>
          <a:xfrm>
            <a:off x="793488" y="744718"/>
            <a:ext cx="7557025" cy="2253006"/>
          </a:xfrm>
          <a:prstGeom prst="rect">
            <a:avLst/>
          </a:prstGeom>
        </p:spPr>
      </p:pic>
      <p:grpSp>
        <p:nvGrpSpPr>
          <p:cNvPr id="14" name="Group 3"/>
          <p:cNvGrpSpPr/>
          <p:nvPr/>
        </p:nvGrpSpPr>
        <p:grpSpPr bwMode="auto">
          <a:xfrm>
            <a:off x="0" y="6417869"/>
            <a:ext cx="1260476" cy="368300"/>
            <a:chOff x="1" y="6007"/>
            <a:chExt cx="794" cy="232"/>
          </a:xfrm>
        </p:grpSpPr>
        <p:pic>
          <p:nvPicPr>
            <p:cNvPr id="1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endParaRPr lang="en-GB" altLang="en-US" sz="500" b="1" dirty="0">
                <a:latin typeface="Century Gothic" panose="020B0502020202020204" pitchFamily="34"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Autumn Block 2 – Addition and Subtraction – Bonds to 100 – Tens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endParaRPr lang="en-GB" sz="16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prstClr val="black"/>
              </a:solidFill>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Year 2: (2C1)</a:t>
            </a:r>
            <a:r>
              <a:rPr lang="en-GB" sz="1200" b="1" dirty="0">
                <a:latin typeface="Century Gothic" panose="020B0502020202020204" pitchFamily="34" charset="0"/>
              </a:rPr>
              <a:t> </a:t>
            </a:r>
            <a:r>
              <a:rPr lang="en-GB" sz="1200" b="1" dirty="0">
                <a:latin typeface="Century Gothic" panose="020B0502020202020204" pitchFamily="34" charset="0"/>
                <a:hlinkClick r:id="rId2"/>
              </a:rPr>
              <a:t>Recall and use addition and subtraction facts to 20 fluently, and derive and use related facts up to 100</a:t>
            </a:r>
            <a:endParaRPr lang="en-GB" sz="1200" b="1" dirty="0">
              <a:latin typeface="Century Gothic" panose="020B0502020202020204" pitchFamily="34" charset="0"/>
            </a:endParaRPr>
          </a:p>
          <a:p>
            <a:pPr lvl="0" defTabSz="457200">
              <a:lnSpc>
                <a:spcPct val="100000"/>
              </a:lnSpc>
              <a:spcAft>
                <a:spcPts val="0"/>
              </a:spcAft>
              <a:buClrTx/>
              <a:buSzTx/>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3"/>
              </a:rPr>
              <a:t>Year 2 Addition and Subtraction</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endParaRPr lang="en-GB" sz="1600" b="1" dirty="0">
              <a:solidFill>
                <a:prstClr val="black"/>
              </a:solidFill>
              <a:latin typeface="Century Gothic" panose="020B0502020202020204" pitchFamily="34" charset="0"/>
            </a:endParaRPr>
          </a:p>
        </p:txBody>
      </p:sp>
      <p:grpSp>
        <p:nvGrpSpPr>
          <p:cNvPr id="7" name="Group 3"/>
          <p:cNvGrpSpPr/>
          <p:nvPr/>
        </p:nvGrpSpPr>
        <p:grpSpPr bwMode="auto">
          <a:xfrm>
            <a:off x="0" y="6417869"/>
            <a:ext cx="1260476" cy="368300"/>
            <a:chOff x="1" y="6007"/>
            <a:chExt cx="794" cy="232"/>
          </a:xfrm>
        </p:grpSpPr>
        <p:pic>
          <p:nvPicPr>
            <p:cNvPr id="11"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endParaRPr lang="en-GB" altLang="en-US" sz="500" b="1" dirty="0">
                <a:latin typeface="Century Gothic" panose="020B0502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Autumn Block 2 – Addition and Subtraction</a:t>
            </a:r>
            <a:endParaRPr lang="en-GB" sz="1600" b="1" dirty="0">
              <a:solidFill>
                <a:srgbClr val="E7E6E6">
                  <a:lumMod val="25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5: Bonds to 100 – Tens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ten frame represents 30 + 70 = 100?</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7" name="Table 6"/>
          <p:cNvGraphicFramePr>
            <a:graphicFrameLocks noGrp="1"/>
          </p:cNvGraphicFramePr>
          <p:nvPr/>
        </p:nvGraphicFramePr>
        <p:xfrm>
          <a:off x="2044700" y="1447800"/>
          <a:ext cx="4459367" cy="1274900"/>
        </p:xfrm>
        <a:graphic>
          <a:graphicData uri="http://schemas.openxmlformats.org/drawingml/2006/table">
            <a:tbl>
              <a:tblPr firstRow="1" bandRow="1">
                <a:tableStyleId>{5940675A-B579-460E-94D1-54222C63F5DA}</a:tableStyleId>
              </a:tblPr>
              <a:tblGrid>
                <a:gridCol w="859367"/>
                <a:gridCol w="720000"/>
                <a:gridCol w="720000"/>
                <a:gridCol w="720000"/>
                <a:gridCol w="720000"/>
                <a:gridCol w="720000"/>
              </a:tblGrid>
              <a:tr h="637450">
                <a:tc rowSpan="2">
                  <a:txBody>
                    <a:bodyPr/>
                    <a:lstStyle/>
                    <a:p>
                      <a:pPr algn="ctr"/>
                      <a:r>
                        <a:rPr lang="en-GB" sz="4000" b="1" dirty="0">
                          <a:latin typeface="Century Gothic" panose="020B0502020202020204" pitchFamily="34" charset="0"/>
                        </a:rPr>
                        <a:t>A</a:t>
                      </a:r>
                      <a:endParaRPr lang="en-GB" sz="4000" b="1" dirty="0">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4000" dirty="0">
                          <a:solidFill>
                            <a:srgbClr val="FF0000"/>
                          </a:solidFill>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637450">
                <a:tc vMerge="1">
                  <a:tcPr/>
                </a:tc>
                <a:tc>
                  <a:txBody>
                    <a:bodyPr/>
                    <a:lstStyle/>
                    <a:p>
                      <a:pPr algn="ctr"/>
                      <a:r>
                        <a:rPr lang="en-GB" sz="4000" dirty="0">
                          <a:solidFill>
                            <a:srgbClr val="00B0F0"/>
                          </a:solidFill>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graphicFrame>
        <p:nvGraphicFramePr>
          <p:cNvPr id="11" name="Table 10"/>
          <p:cNvGraphicFramePr>
            <a:graphicFrameLocks noGrp="1"/>
          </p:cNvGraphicFramePr>
          <p:nvPr/>
        </p:nvGraphicFramePr>
        <p:xfrm>
          <a:off x="2044699" y="3027871"/>
          <a:ext cx="4459367" cy="1274900"/>
        </p:xfrm>
        <a:graphic>
          <a:graphicData uri="http://schemas.openxmlformats.org/drawingml/2006/table">
            <a:tbl>
              <a:tblPr firstRow="1" bandRow="1">
                <a:tableStyleId>{5940675A-B579-460E-94D1-54222C63F5DA}</a:tableStyleId>
              </a:tblPr>
              <a:tblGrid>
                <a:gridCol w="859367"/>
                <a:gridCol w="720000"/>
                <a:gridCol w="720000"/>
                <a:gridCol w="720000"/>
                <a:gridCol w="720000"/>
                <a:gridCol w="720000"/>
              </a:tblGrid>
              <a:tr h="637450">
                <a:tc rowSpan="2">
                  <a:txBody>
                    <a:bodyPr/>
                    <a:lstStyle/>
                    <a:p>
                      <a:pPr algn="ctr"/>
                      <a:r>
                        <a:rPr lang="en-GB" sz="4000" b="1" dirty="0">
                          <a:latin typeface="Century Gothic" panose="020B0502020202020204" pitchFamily="34" charset="0"/>
                        </a:rPr>
                        <a:t>B</a:t>
                      </a:r>
                      <a:endParaRPr lang="en-GB" sz="4000" b="1" dirty="0">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4000" dirty="0">
                          <a:solidFill>
                            <a:srgbClr val="FF0000"/>
                          </a:solidFill>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637450">
                <a:tc vMerge="1">
                  <a:tcPr/>
                </a:tc>
                <a:tc>
                  <a:txBody>
                    <a:bodyPr/>
                    <a:lstStyle/>
                    <a:p>
                      <a:pPr algn="ctr"/>
                      <a:r>
                        <a:rPr lang="en-GB" sz="4000" dirty="0">
                          <a:solidFill>
                            <a:srgbClr val="FF0000"/>
                          </a:solidFill>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kumimoji="0" lang="en-GB" sz="1800" b="0" i="0" u="none" strike="noStrike" kern="1200" cap="none" spc="0" normalizeH="0" baseline="0" noProof="0" dirty="0">
                        <a:ln>
                          <a:noFill/>
                        </a:ln>
                        <a:solidFill>
                          <a:srgbClr val="00B0F0"/>
                        </a:solidFill>
                        <a:effectLst/>
                        <a:uLnTx/>
                        <a:uFillTx/>
                        <a:latin typeface="+mn-lt"/>
                        <a:ea typeface="+mn-ea"/>
                        <a:cs typeface="+mn-cs"/>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graphicFrame>
        <p:nvGraphicFramePr>
          <p:cNvPr id="12" name="Table 11"/>
          <p:cNvGraphicFramePr>
            <a:graphicFrameLocks noGrp="1"/>
          </p:cNvGraphicFramePr>
          <p:nvPr/>
        </p:nvGraphicFramePr>
        <p:xfrm>
          <a:off x="2044698" y="4607943"/>
          <a:ext cx="4459367" cy="1274900"/>
        </p:xfrm>
        <a:graphic>
          <a:graphicData uri="http://schemas.openxmlformats.org/drawingml/2006/table">
            <a:tbl>
              <a:tblPr firstRow="1" bandRow="1">
                <a:tableStyleId>{5940675A-B579-460E-94D1-54222C63F5DA}</a:tableStyleId>
              </a:tblPr>
              <a:tblGrid>
                <a:gridCol w="859367"/>
                <a:gridCol w="720000"/>
                <a:gridCol w="720000"/>
                <a:gridCol w="720000"/>
                <a:gridCol w="720000"/>
                <a:gridCol w="720000"/>
              </a:tblGrid>
              <a:tr h="637450">
                <a:tc rowSpan="2">
                  <a:txBody>
                    <a:bodyPr/>
                    <a:lstStyle/>
                    <a:p>
                      <a:pPr algn="ctr"/>
                      <a:r>
                        <a:rPr lang="en-GB" sz="4000" b="1" dirty="0">
                          <a:latin typeface="Century Gothic" panose="020B0502020202020204" pitchFamily="34" charset="0"/>
                        </a:rPr>
                        <a:t>C</a:t>
                      </a:r>
                      <a:endParaRPr lang="en-GB" sz="4000" b="1" dirty="0">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4000" dirty="0">
                          <a:solidFill>
                            <a:srgbClr val="FF0000"/>
                          </a:solidFill>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kumimoji="0" lang="en-GB" sz="1800" b="0" i="0" u="none" strike="noStrike" kern="1200" cap="none" spc="0" normalizeH="0" baseline="0" noProof="0" dirty="0">
                        <a:ln>
                          <a:noFill/>
                        </a:ln>
                        <a:solidFill>
                          <a:srgbClr val="FF0000"/>
                        </a:solidFill>
                        <a:effectLst/>
                        <a:uLnTx/>
                        <a:uFillTx/>
                        <a:latin typeface="+mn-lt"/>
                        <a:ea typeface="+mn-ea"/>
                        <a:cs typeface="+mn-cs"/>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kumimoji="0" lang="en-GB" sz="1800" b="0" i="0" u="none" strike="noStrike" kern="1200" cap="none" spc="0" normalizeH="0" baseline="0" noProof="0" dirty="0">
                        <a:ln>
                          <a:noFill/>
                        </a:ln>
                        <a:solidFill>
                          <a:srgbClr val="00B0F0"/>
                        </a:solidFill>
                        <a:effectLst/>
                        <a:uLnTx/>
                        <a:uFillTx/>
                        <a:latin typeface="+mn-lt"/>
                        <a:ea typeface="+mn-ea"/>
                        <a:cs typeface="+mn-cs"/>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637450">
                <a:tc vMerge="1">
                  <a:tcPr/>
                </a:tc>
                <a:tc>
                  <a:txBody>
                    <a:bodyPr/>
                    <a:lstStyle/>
                    <a:p>
                      <a:pPr algn="ctr"/>
                      <a:r>
                        <a:rPr lang="en-GB" sz="4000" dirty="0">
                          <a:solidFill>
                            <a:srgbClr val="00B0F0"/>
                          </a:solidFill>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ten frame represents 30 + 70 = 100?</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13" name="Table 12"/>
          <p:cNvGraphicFramePr>
            <a:graphicFrameLocks noGrp="1"/>
          </p:cNvGraphicFramePr>
          <p:nvPr/>
        </p:nvGraphicFramePr>
        <p:xfrm>
          <a:off x="2044700" y="1447800"/>
          <a:ext cx="4459367" cy="1274900"/>
        </p:xfrm>
        <a:graphic>
          <a:graphicData uri="http://schemas.openxmlformats.org/drawingml/2006/table">
            <a:tbl>
              <a:tblPr firstRow="1" bandRow="1">
                <a:tableStyleId>{5940675A-B579-460E-94D1-54222C63F5DA}</a:tableStyleId>
              </a:tblPr>
              <a:tblGrid>
                <a:gridCol w="859367"/>
                <a:gridCol w="720000"/>
                <a:gridCol w="720000"/>
                <a:gridCol w="720000"/>
                <a:gridCol w="720000"/>
                <a:gridCol w="720000"/>
              </a:tblGrid>
              <a:tr h="637450">
                <a:tc rowSpan="2">
                  <a:txBody>
                    <a:bodyPr/>
                    <a:lstStyle/>
                    <a:p>
                      <a:pPr algn="ctr"/>
                      <a:r>
                        <a:rPr lang="en-GB" sz="4000" b="1" dirty="0">
                          <a:solidFill>
                            <a:schemeClr val="bg2">
                              <a:lumMod val="50000"/>
                            </a:schemeClr>
                          </a:solidFill>
                          <a:latin typeface="Century Gothic" panose="020B0502020202020204" pitchFamily="34" charset="0"/>
                        </a:rPr>
                        <a:t>A</a:t>
                      </a:r>
                      <a:endParaRPr lang="en-GB" sz="4000" b="1" dirty="0">
                        <a:solidFill>
                          <a:schemeClr val="bg2">
                            <a:lumMod val="50000"/>
                          </a:schemeClr>
                        </a:solidFill>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4000" dirty="0">
                          <a:solidFill>
                            <a:schemeClr val="bg1">
                              <a:lumMod val="65000"/>
                            </a:schemeClr>
                          </a:solidFill>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65000"/>
                            </a:schemeClr>
                          </a:solidFill>
                          <a:effectLst/>
                          <a:uLnTx/>
                          <a:uFillTx/>
                          <a:latin typeface="+mn-lt"/>
                          <a:ea typeface="+mn-ea"/>
                          <a:cs typeface="+mn-cs"/>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65000"/>
                            </a:schemeClr>
                          </a:solidFill>
                          <a:effectLst/>
                          <a:uLnTx/>
                          <a:uFillTx/>
                          <a:latin typeface="+mn-lt"/>
                          <a:ea typeface="+mn-ea"/>
                          <a:cs typeface="+mn-cs"/>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65000"/>
                            </a:schemeClr>
                          </a:solidFill>
                          <a:effectLst/>
                          <a:uLnTx/>
                          <a:uFillTx/>
                          <a:latin typeface="+mn-lt"/>
                          <a:ea typeface="+mn-ea"/>
                          <a:cs typeface="+mn-cs"/>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65000"/>
                            </a:schemeClr>
                          </a:solidFill>
                          <a:effectLst/>
                          <a:uLnTx/>
                          <a:uFillTx/>
                          <a:latin typeface="+mn-lt"/>
                          <a:ea typeface="+mn-ea"/>
                          <a:cs typeface="+mn-cs"/>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637450">
                <a:tc vMerge="1">
                  <a:tcPr/>
                </a:tc>
                <a:tc>
                  <a:txBody>
                    <a:bodyPr/>
                    <a:lstStyle/>
                    <a:p>
                      <a:pPr algn="ctr"/>
                      <a:r>
                        <a:rPr lang="en-GB" sz="4000" dirty="0">
                          <a:solidFill>
                            <a:schemeClr val="bg1">
                              <a:lumMod val="85000"/>
                            </a:schemeClr>
                          </a:solidFill>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graphicFrame>
        <p:nvGraphicFramePr>
          <p:cNvPr id="14" name="Table 13"/>
          <p:cNvGraphicFramePr>
            <a:graphicFrameLocks noGrp="1"/>
          </p:cNvGraphicFramePr>
          <p:nvPr/>
        </p:nvGraphicFramePr>
        <p:xfrm>
          <a:off x="2044699" y="3027871"/>
          <a:ext cx="4459367" cy="1274900"/>
        </p:xfrm>
        <a:graphic>
          <a:graphicData uri="http://schemas.openxmlformats.org/drawingml/2006/table">
            <a:tbl>
              <a:tblPr firstRow="1" bandRow="1">
                <a:tableStyleId>{5940675A-B579-460E-94D1-54222C63F5DA}</a:tableStyleId>
              </a:tblPr>
              <a:tblGrid>
                <a:gridCol w="859367"/>
                <a:gridCol w="720000"/>
                <a:gridCol w="720000"/>
                <a:gridCol w="720000"/>
                <a:gridCol w="720000"/>
                <a:gridCol w="720000"/>
              </a:tblGrid>
              <a:tr h="637450">
                <a:tc rowSpan="2">
                  <a:txBody>
                    <a:bodyPr/>
                    <a:lstStyle/>
                    <a:p>
                      <a:pPr algn="ctr"/>
                      <a:r>
                        <a:rPr lang="en-GB" sz="4000" b="1" dirty="0">
                          <a:solidFill>
                            <a:schemeClr val="bg2">
                              <a:lumMod val="50000"/>
                            </a:schemeClr>
                          </a:solidFill>
                          <a:latin typeface="Century Gothic" panose="020B0502020202020204" pitchFamily="34" charset="0"/>
                        </a:rPr>
                        <a:t>B</a:t>
                      </a:r>
                      <a:endParaRPr lang="en-GB" sz="4000" b="1" dirty="0">
                        <a:solidFill>
                          <a:schemeClr val="bg2">
                            <a:lumMod val="50000"/>
                          </a:schemeClr>
                        </a:solidFill>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4000" dirty="0">
                          <a:solidFill>
                            <a:schemeClr val="bg1">
                              <a:lumMod val="65000"/>
                            </a:schemeClr>
                          </a:solidFill>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65000"/>
                            </a:schemeClr>
                          </a:solidFill>
                          <a:effectLst/>
                          <a:uLnTx/>
                          <a:uFillTx/>
                          <a:latin typeface="+mn-lt"/>
                          <a:ea typeface="+mn-ea"/>
                          <a:cs typeface="+mn-cs"/>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637450">
                <a:tc vMerge="1">
                  <a:tcPr/>
                </a:tc>
                <a:tc>
                  <a:txBody>
                    <a:bodyPr/>
                    <a:lstStyle/>
                    <a:p>
                      <a:pPr algn="ctr"/>
                      <a:r>
                        <a:rPr lang="en-GB" sz="4000" dirty="0">
                          <a:solidFill>
                            <a:schemeClr val="bg1">
                              <a:lumMod val="65000"/>
                            </a:schemeClr>
                          </a:solidFill>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65000"/>
                            </a:schemeClr>
                          </a:solidFill>
                          <a:effectLst/>
                          <a:uLnTx/>
                          <a:uFillTx/>
                          <a:latin typeface="+mn-lt"/>
                          <a:ea typeface="+mn-ea"/>
                          <a:cs typeface="+mn-cs"/>
                          <a:sym typeface="Wingdings" panose="05000000000000000000" pitchFamily="2" charset="2"/>
                        </a:rPr>
                        <a:t></a:t>
                      </a:r>
                      <a:endParaRPr lang="en-GB" dirty="0">
                        <a:solidFill>
                          <a:schemeClr val="bg1">
                            <a:lumMod val="6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lang="en-GB" dirty="0">
                        <a:solidFill>
                          <a:schemeClr val="bg1">
                            <a:lumMod val="85000"/>
                          </a:schemeClr>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4000" b="0" i="0" u="none" strike="noStrike" kern="1200" cap="none" spc="0" normalizeH="0" baseline="0" noProof="0" dirty="0">
                          <a:ln>
                            <a:noFill/>
                          </a:ln>
                          <a:solidFill>
                            <a:schemeClr val="bg1">
                              <a:lumMod val="85000"/>
                            </a:schemeClr>
                          </a:solidFill>
                          <a:effectLst/>
                          <a:uLnTx/>
                          <a:uFillTx/>
                          <a:latin typeface="+mn-lt"/>
                          <a:ea typeface="+mn-ea"/>
                          <a:cs typeface="+mn-cs"/>
                          <a:sym typeface="Wingdings" panose="05000000000000000000" pitchFamily="2" charset="2"/>
                        </a:rPr>
                        <a:t></a:t>
                      </a:r>
                      <a:endParaRPr kumimoji="0" lang="en-GB" sz="1800" b="0" i="0" u="none" strike="noStrike" kern="1200" cap="none" spc="0" normalizeH="0" baseline="0" noProof="0" dirty="0">
                        <a:ln>
                          <a:noFill/>
                        </a:ln>
                        <a:solidFill>
                          <a:schemeClr val="bg1">
                            <a:lumMod val="85000"/>
                          </a:schemeClr>
                        </a:solidFill>
                        <a:effectLst/>
                        <a:uLnTx/>
                        <a:uFillTx/>
                        <a:latin typeface="+mn-lt"/>
                        <a:ea typeface="+mn-ea"/>
                        <a:cs typeface="+mn-cs"/>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graphicFrame>
        <p:nvGraphicFramePr>
          <p:cNvPr id="15" name="Table 14"/>
          <p:cNvGraphicFramePr>
            <a:graphicFrameLocks noGrp="1"/>
          </p:cNvGraphicFramePr>
          <p:nvPr/>
        </p:nvGraphicFramePr>
        <p:xfrm>
          <a:off x="2044698" y="4607943"/>
          <a:ext cx="4459367" cy="1274900"/>
        </p:xfrm>
        <a:graphic>
          <a:graphicData uri="http://schemas.openxmlformats.org/drawingml/2006/table">
            <a:tbl>
              <a:tblPr firstRow="1" bandRow="1">
                <a:tableStyleId>{5940675A-B579-460E-94D1-54222C63F5DA}</a:tableStyleId>
              </a:tblPr>
              <a:tblGrid>
                <a:gridCol w="859367"/>
                <a:gridCol w="720000"/>
                <a:gridCol w="720000"/>
                <a:gridCol w="720000"/>
                <a:gridCol w="720000"/>
                <a:gridCol w="720000"/>
              </a:tblGrid>
              <a:tr h="637450">
                <a:tc rowSpan="2">
                  <a:txBody>
                    <a:bodyPr/>
                    <a:lstStyle/>
                    <a:p>
                      <a:pPr algn="ctr"/>
                      <a:r>
                        <a:rPr lang="en-GB" sz="4000" b="1" dirty="0">
                          <a:solidFill>
                            <a:srgbClr val="FF0000"/>
                          </a:solidFill>
                          <a:latin typeface="Century Gothic" panose="020B0502020202020204" pitchFamily="34" charset="0"/>
                        </a:rPr>
                        <a:t>C</a:t>
                      </a:r>
                      <a:endParaRPr lang="en-GB" sz="4000" b="1" dirty="0">
                        <a:solidFill>
                          <a:srgbClr val="FF0000"/>
                        </a:solidFill>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4000" dirty="0">
                          <a:solidFill>
                            <a:srgbClr val="FF0000"/>
                          </a:solidFill>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lang="en-GB" dirty="0">
                        <a:solidFill>
                          <a:srgbClr val="FF000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4000" b="0" i="0" u="none" strike="noStrike" kern="1200" cap="none" spc="0" normalizeH="0" baseline="0" noProof="0" dirty="0">
                          <a:ln>
                            <a:noFill/>
                          </a:ln>
                          <a:solidFill>
                            <a:srgbClr val="FF0000"/>
                          </a:solidFill>
                          <a:effectLst/>
                          <a:uLnTx/>
                          <a:uFillTx/>
                          <a:latin typeface="+mn-lt"/>
                          <a:ea typeface="+mn-ea"/>
                          <a:cs typeface="+mn-cs"/>
                          <a:sym typeface="Wingdings" panose="05000000000000000000" pitchFamily="2" charset="2"/>
                        </a:rPr>
                        <a:t></a:t>
                      </a:r>
                      <a:endParaRPr kumimoji="0" lang="en-GB" sz="1800" b="0" i="0" u="none" strike="noStrike" kern="1200" cap="none" spc="0" normalizeH="0" baseline="0" noProof="0" dirty="0">
                        <a:ln>
                          <a:noFill/>
                        </a:ln>
                        <a:solidFill>
                          <a:srgbClr val="FF0000"/>
                        </a:solidFill>
                        <a:effectLst/>
                        <a:uLnTx/>
                        <a:uFillTx/>
                        <a:latin typeface="+mn-lt"/>
                        <a:ea typeface="+mn-ea"/>
                        <a:cs typeface="+mn-cs"/>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kumimoji="0" lang="en-GB" sz="1800" b="0" i="0" u="none" strike="noStrike" kern="1200" cap="none" spc="0" normalizeH="0" baseline="0" noProof="0" dirty="0">
                        <a:ln>
                          <a:noFill/>
                        </a:ln>
                        <a:solidFill>
                          <a:srgbClr val="00B0F0"/>
                        </a:solidFill>
                        <a:effectLst/>
                        <a:uLnTx/>
                        <a:uFillTx/>
                        <a:latin typeface="+mn-lt"/>
                        <a:ea typeface="+mn-ea"/>
                        <a:cs typeface="+mn-cs"/>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637450">
                <a:tc vMerge="1">
                  <a:tcPr/>
                </a:tc>
                <a:tc>
                  <a:txBody>
                    <a:bodyPr/>
                    <a:lstStyle/>
                    <a:p>
                      <a:pPr algn="ctr"/>
                      <a:r>
                        <a:rPr lang="en-GB" sz="4000" dirty="0">
                          <a:solidFill>
                            <a:srgbClr val="00B0F0"/>
                          </a:solidFill>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kumimoji="0" lang="en-GB" sz="4000" b="0" i="0" u="none" strike="noStrike" kern="1200" cap="none" spc="0" normalizeH="0" baseline="0" noProof="0" dirty="0">
                          <a:ln>
                            <a:noFill/>
                          </a:ln>
                          <a:solidFill>
                            <a:srgbClr val="00B0F0"/>
                          </a:solidFill>
                          <a:effectLst/>
                          <a:uLnTx/>
                          <a:uFillTx/>
                          <a:latin typeface="+mn-lt"/>
                          <a:ea typeface="+mn-ea"/>
                          <a:cs typeface="+mn-cs"/>
                          <a:sym typeface="Wingdings" panose="05000000000000000000" pitchFamily="2" charset="2"/>
                        </a:rPr>
                        <a:t></a:t>
                      </a:r>
                      <a:endParaRPr lang="en-GB"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ten frame to complete the number sentences below.</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7" name="Table 6"/>
          <p:cNvGraphicFramePr>
            <a:graphicFrameLocks noGrp="1"/>
          </p:cNvGraphicFramePr>
          <p:nvPr/>
        </p:nvGraphicFramePr>
        <p:xfrm>
          <a:off x="2456200" y="1458839"/>
          <a:ext cx="4231600" cy="1699268"/>
        </p:xfrm>
        <a:graphic>
          <a:graphicData uri="http://schemas.openxmlformats.org/drawingml/2006/table">
            <a:tbl>
              <a:tblPr firstRow="1" bandRow="1">
                <a:tableStyleId>{5940675A-B579-460E-94D1-54222C63F5DA}</a:tableStyleId>
              </a:tblPr>
              <a:tblGrid>
                <a:gridCol w="846320"/>
                <a:gridCol w="846320"/>
                <a:gridCol w="846320"/>
                <a:gridCol w="846320"/>
                <a:gridCol w="846320"/>
              </a:tblGrid>
              <a:tr h="849634">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99CCFF"/>
                    </a:solidFill>
                  </a:tcPr>
                </a:tc>
                <a:tc>
                  <a:txBody>
                    <a:bodyPr/>
                    <a:lstStyle/>
                    <a:p>
                      <a:endParaRPr lang="en-GB" sz="2900" dirty="0"/>
                    </a:p>
                  </a:txBody>
                  <a:tcPr marL="146582" marR="146582" marT="73291" marB="73291">
                    <a:solidFill>
                      <a:schemeClr val="bg1"/>
                    </a:solidFill>
                  </a:tcPr>
                </a:tc>
              </a:tr>
              <a:tr h="849634">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chemeClr val="bg1"/>
                    </a:solidFill>
                  </a:tcPr>
                </a:tc>
              </a:tr>
            </a:tbl>
          </a:graphicData>
        </a:graphic>
      </p:graphicFrame>
      <p:graphicFrame>
        <p:nvGraphicFramePr>
          <p:cNvPr id="14" name="Table 13"/>
          <p:cNvGraphicFramePr>
            <a:graphicFrameLocks noGrp="1"/>
          </p:cNvGraphicFramePr>
          <p:nvPr/>
        </p:nvGraphicFramePr>
        <p:xfrm>
          <a:off x="2456178" y="3506142"/>
          <a:ext cx="4231644" cy="1676834"/>
        </p:xfrm>
        <a:graphic>
          <a:graphicData uri="http://schemas.openxmlformats.org/drawingml/2006/table">
            <a:tbl>
              <a:tblPr firstRow="1" bandRow="1">
                <a:tableStyleId>{5940675A-B579-460E-94D1-54222C63F5DA}</a:tableStyleId>
              </a:tblPr>
              <a:tblGrid>
                <a:gridCol w="618714"/>
                <a:gridCol w="722586"/>
                <a:gridCol w="722586"/>
                <a:gridCol w="722586"/>
                <a:gridCol w="722586"/>
                <a:gridCol w="722586"/>
              </a:tblGrid>
              <a:tr h="722663">
                <a:tc>
                  <a:txBody>
                    <a:bodyPr/>
                    <a:lstStyle/>
                    <a:p>
                      <a:pPr algn="ctr"/>
                      <a:r>
                        <a:rPr lang="en-GB" sz="2800" b="1" dirty="0">
                          <a:latin typeface="Century Gothic" panose="020B0502020202020204" pitchFamily="34" charset="0"/>
                        </a:rPr>
                        <a:t>A.</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7</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8</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31508">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22663">
                <a:tc>
                  <a:txBody>
                    <a:bodyPr/>
                    <a:lstStyle/>
                    <a:p>
                      <a:pPr algn="ctr"/>
                      <a:r>
                        <a:rPr lang="en-GB" sz="2800" b="1" dirty="0">
                          <a:latin typeface="Century Gothic" panose="020B0502020202020204" pitchFamily="34" charset="0"/>
                        </a:rPr>
                        <a:t>B.</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10</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80</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ten frame to complete the number sentences below.</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7" name="Table 6"/>
          <p:cNvGraphicFramePr>
            <a:graphicFrameLocks noGrp="1"/>
          </p:cNvGraphicFramePr>
          <p:nvPr/>
        </p:nvGraphicFramePr>
        <p:xfrm>
          <a:off x="2456200" y="1458839"/>
          <a:ext cx="4231600" cy="1699268"/>
        </p:xfrm>
        <a:graphic>
          <a:graphicData uri="http://schemas.openxmlformats.org/drawingml/2006/table">
            <a:tbl>
              <a:tblPr firstRow="1" bandRow="1">
                <a:tableStyleId>{5940675A-B579-460E-94D1-54222C63F5DA}</a:tableStyleId>
              </a:tblPr>
              <a:tblGrid>
                <a:gridCol w="846320"/>
                <a:gridCol w="846320"/>
                <a:gridCol w="846320"/>
                <a:gridCol w="846320"/>
                <a:gridCol w="846320"/>
              </a:tblGrid>
              <a:tr h="849634">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99CCFF"/>
                    </a:solidFill>
                  </a:tcPr>
                </a:tc>
                <a:tc>
                  <a:txBody>
                    <a:bodyPr/>
                    <a:lstStyle/>
                    <a:p>
                      <a:endParaRPr lang="en-GB" sz="2900" dirty="0"/>
                    </a:p>
                  </a:txBody>
                  <a:tcPr marL="146582" marR="146582" marT="73291" marB="73291">
                    <a:solidFill>
                      <a:schemeClr val="bg1"/>
                    </a:solidFill>
                  </a:tcPr>
                </a:tc>
              </a:tr>
              <a:tr h="849634">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rgbClr val="FFFFB7"/>
                    </a:solidFill>
                  </a:tcPr>
                </a:tc>
                <a:tc>
                  <a:txBody>
                    <a:bodyPr/>
                    <a:lstStyle/>
                    <a:p>
                      <a:endParaRPr lang="en-GB" sz="2900" dirty="0"/>
                    </a:p>
                  </a:txBody>
                  <a:tcPr marL="146582" marR="146582" marT="73291" marB="73291">
                    <a:solidFill>
                      <a:schemeClr val="bg1"/>
                    </a:solidFill>
                  </a:tcPr>
                </a:tc>
              </a:tr>
            </a:tbl>
          </a:graphicData>
        </a:graphic>
      </p:graphicFrame>
      <p:graphicFrame>
        <p:nvGraphicFramePr>
          <p:cNvPr id="15" name="Table 14"/>
          <p:cNvGraphicFramePr>
            <a:graphicFrameLocks noGrp="1"/>
          </p:cNvGraphicFramePr>
          <p:nvPr/>
        </p:nvGraphicFramePr>
        <p:xfrm>
          <a:off x="2456178" y="3506142"/>
          <a:ext cx="4231644" cy="1676834"/>
        </p:xfrm>
        <a:graphic>
          <a:graphicData uri="http://schemas.openxmlformats.org/drawingml/2006/table">
            <a:tbl>
              <a:tblPr firstRow="1" bandRow="1">
                <a:tableStyleId>{5940675A-B579-460E-94D1-54222C63F5DA}</a:tableStyleId>
              </a:tblPr>
              <a:tblGrid>
                <a:gridCol w="618714"/>
                <a:gridCol w="722586"/>
                <a:gridCol w="722586"/>
                <a:gridCol w="722586"/>
                <a:gridCol w="722586"/>
                <a:gridCol w="722586"/>
              </a:tblGrid>
              <a:tr h="722663">
                <a:tc>
                  <a:txBody>
                    <a:bodyPr/>
                    <a:lstStyle/>
                    <a:p>
                      <a:pPr algn="ctr"/>
                      <a:r>
                        <a:rPr lang="en-GB" sz="2800" b="1" dirty="0">
                          <a:latin typeface="Century Gothic" panose="020B0502020202020204" pitchFamily="34" charset="0"/>
                        </a:rPr>
                        <a:t>A.</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7</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solidFill>
                            <a:srgbClr val="FF0000"/>
                          </a:solidFill>
                          <a:latin typeface="Century Gothic" panose="020B0502020202020204" pitchFamily="34" charset="0"/>
                        </a:rPr>
                        <a:t>1</a:t>
                      </a:r>
                      <a:endParaRPr lang="en-GB" sz="28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8</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31508">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22663">
                <a:tc>
                  <a:txBody>
                    <a:bodyPr/>
                    <a:lstStyle/>
                    <a:p>
                      <a:pPr algn="ctr"/>
                      <a:r>
                        <a:rPr lang="en-GB" sz="2800" b="1" dirty="0">
                          <a:latin typeface="Century Gothic" panose="020B0502020202020204" pitchFamily="34" charset="0"/>
                        </a:rPr>
                        <a:t>B.</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70</a:t>
                      </a:r>
                      <a:endParaRPr lang="en-GB" sz="28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10</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800" b="1" dirty="0">
                          <a:latin typeface="Century Gothic" panose="020B0502020202020204" pitchFamily="34" charset="0"/>
                        </a:rPr>
                        <a:t>=</a:t>
                      </a:r>
                      <a:endParaRPr lang="en-GB" sz="2800" b="1" dirty="0">
                        <a:latin typeface="Century Gothic" panose="020B0502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80</a:t>
                      </a:r>
                      <a:endParaRPr lang="en-GB" sz="28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number to its bond </a:t>
            </a:r>
            <a:r>
              <a:rPr lang="en-GB" sz="2000" b="1">
                <a:solidFill>
                  <a:schemeClr val="tx1"/>
                </a:solidFill>
                <a:latin typeface="Century Gothic" panose="020B0502020202020204" pitchFamily="34" charset="0"/>
              </a:rPr>
              <a:t>to 80</a:t>
            </a:r>
            <a:r>
              <a:rPr lang="en-GB" sz="2000" b="1" dirty="0">
                <a:solidFill>
                  <a:schemeClr val="tx1"/>
                </a:solidFill>
                <a:latin typeface="Century Gothic" panose="020B0502020202020204" pitchFamily="34" charset="0"/>
              </a:rPr>
              <a:t>.</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14" name="Table 13"/>
          <p:cNvGraphicFramePr>
            <a:graphicFrameLocks noGrp="1"/>
          </p:cNvGraphicFramePr>
          <p:nvPr/>
        </p:nvGraphicFramePr>
        <p:xfrm>
          <a:off x="1653366" y="1630384"/>
          <a:ext cx="5837268" cy="3597232"/>
        </p:xfrm>
        <a:graphic>
          <a:graphicData uri="http://schemas.openxmlformats.org/drawingml/2006/table">
            <a:tbl>
              <a:tblPr firstRow="1" bandRow="1">
                <a:tableStyleId>{5940675A-B579-460E-94D1-54222C63F5DA}</a:tableStyleId>
              </a:tblPr>
              <a:tblGrid>
                <a:gridCol w="1696748"/>
                <a:gridCol w="2443772"/>
                <a:gridCol w="1696748"/>
              </a:tblGrid>
              <a:tr h="720056">
                <a:tc>
                  <a:txBody>
                    <a:bodyPr/>
                    <a:lstStyle/>
                    <a:p>
                      <a:pPr algn="ctr"/>
                      <a:r>
                        <a:rPr lang="en-GB" sz="2800" b="1" dirty="0">
                          <a:latin typeface="Century Gothic" panose="020B0502020202020204" pitchFamily="34" charset="0"/>
                        </a:rPr>
                        <a:t>10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30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718532">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20056">
                <a:tc>
                  <a:txBody>
                    <a:bodyPr/>
                    <a:lstStyle/>
                    <a:p>
                      <a:pPr algn="ctr"/>
                      <a:r>
                        <a:rPr lang="en-GB" sz="2800" b="1" dirty="0">
                          <a:latin typeface="Century Gothic" panose="020B0502020202020204" pitchFamily="34" charset="0"/>
                        </a:rPr>
                        <a:t>50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20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718532">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20056">
                <a:tc>
                  <a:txBody>
                    <a:bodyPr/>
                    <a:lstStyle/>
                    <a:p>
                      <a:pPr algn="ctr"/>
                      <a:r>
                        <a:rPr lang="en-GB" sz="2800" b="1" dirty="0">
                          <a:latin typeface="Century Gothic" panose="020B0502020202020204" pitchFamily="34" charset="0"/>
                        </a:rPr>
                        <a:t>60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number to its bond to 80.</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cxnSp>
        <p:nvCxnSpPr>
          <p:cNvPr id="3" name="Straight Connector 2"/>
          <p:cNvCxnSpPr/>
          <p:nvPr/>
        </p:nvCxnSpPr>
        <p:spPr>
          <a:xfrm flipV="1">
            <a:off x="3309938" y="1952625"/>
            <a:ext cx="2505075" cy="1514475"/>
          </a:xfrm>
          <a:prstGeom prst="line">
            <a:avLst/>
          </a:prstGeom>
          <a:ln w="38100"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3309937" y="3429000"/>
            <a:ext cx="2505075" cy="1514475"/>
          </a:xfrm>
          <a:prstGeom prst="line">
            <a:avLst/>
          </a:prstGeom>
          <a:ln w="38100"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309936" y="1952625"/>
            <a:ext cx="2505075" cy="2952751"/>
          </a:xfrm>
          <a:prstGeom prst="line">
            <a:avLst/>
          </a:prstGeom>
          <a:ln w="38100" cap="rnd">
            <a:solidFill>
              <a:srgbClr val="FF0000"/>
            </a:solidFill>
          </a:ln>
        </p:spPr>
        <p:style>
          <a:lnRef idx="1">
            <a:schemeClr val="accent1"/>
          </a:lnRef>
          <a:fillRef idx="0">
            <a:schemeClr val="accent1"/>
          </a:fillRef>
          <a:effectRef idx="0">
            <a:schemeClr val="accent1"/>
          </a:effectRef>
          <a:fontRef idx="minor">
            <a:schemeClr val="tx1"/>
          </a:fontRef>
        </p:style>
      </p:cxnSp>
      <p:graphicFrame>
        <p:nvGraphicFramePr>
          <p:cNvPr id="14" name="Table 13"/>
          <p:cNvGraphicFramePr>
            <a:graphicFrameLocks noGrp="1"/>
          </p:cNvGraphicFramePr>
          <p:nvPr/>
        </p:nvGraphicFramePr>
        <p:xfrm>
          <a:off x="1653366" y="1630384"/>
          <a:ext cx="5837268" cy="3597232"/>
        </p:xfrm>
        <a:graphic>
          <a:graphicData uri="http://schemas.openxmlformats.org/drawingml/2006/table">
            <a:tbl>
              <a:tblPr firstRow="1" bandRow="1">
                <a:tableStyleId>{5940675A-B579-460E-94D1-54222C63F5DA}</a:tableStyleId>
              </a:tblPr>
              <a:tblGrid>
                <a:gridCol w="1696748"/>
                <a:gridCol w="2443772"/>
                <a:gridCol w="1696748"/>
              </a:tblGrid>
              <a:tr h="720056">
                <a:tc>
                  <a:txBody>
                    <a:bodyPr/>
                    <a:lstStyle/>
                    <a:p>
                      <a:pPr algn="ctr"/>
                      <a:r>
                        <a:rPr lang="en-GB" sz="2800" b="1" dirty="0">
                          <a:latin typeface="Century Gothic" panose="020B0502020202020204" pitchFamily="34" charset="0"/>
                        </a:rPr>
                        <a:t>10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30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718532">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20056">
                <a:tc>
                  <a:txBody>
                    <a:bodyPr/>
                    <a:lstStyle/>
                    <a:p>
                      <a:pPr algn="ctr"/>
                      <a:r>
                        <a:rPr lang="en-GB" sz="2800" b="1" dirty="0">
                          <a:latin typeface="Century Gothic" panose="020B0502020202020204" pitchFamily="34" charset="0"/>
                        </a:rPr>
                        <a:t>50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20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718532">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300" b="1" dirty="0">
                        <a:latin typeface="Century Gothic" panose="020B0502020202020204" pitchFamily="34" charset="0"/>
                      </a:endParaRPr>
                    </a:p>
                  </a:txBody>
                  <a:tcPr marL="105668" marR="105668" marT="52834" marB="52834"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720056">
                <a:tc>
                  <a:txBody>
                    <a:bodyPr/>
                    <a:lstStyle/>
                    <a:p>
                      <a:pPr algn="ctr"/>
                      <a:r>
                        <a:rPr lang="en-GB" sz="2800" b="1" dirty="0">
                          <a:latin typeface="Century Gothic" panose="020B0502020202020204" pitchFamily="34" charset="0"/>
                        </a:rPr>
                        <a:t>60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3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70</a:t>
                      </a:r>
                      <a:endParaRPr lang="en-GB" sz="2800" b="1" dirty="0">
                        <a:latin typeface="Century Gothic" panose="020B0502020202020204" pitchFamily="34" charset="0"/>
                      </a:endParaRPr>
                    </a:p>
                  </a:txBody>
                  <a:tcPr marL="105668" marR="105668" marT="52834" marB="528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part whole model below in words.</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pSp>
        <p:nvGrpSpPr>
          <p:cNvPr id="11" name="Group 10"/>
          <p:cNvGrpSpPr/>
          <p:nvPr/>
        </p:nvGrpSpPr>
        <p:grpSpPr>
          <a:xfrm>
            <a:off x="2706613" y="1800494"/>
            <a:ext cx="3730775" cy="3257011"/>
            <a:chOff x="610536" y="6831890"/>
            <a:chExt cx="2342763" cy="2045260"/>
          </a:xfrm>
        </p:grpSpPr>
        <p:cxnSp>
          <p:nvCxnSpPr>
            <p:cNvPr id="12" name="Straight Connector 11"/>
            <p:cNvCxnSpPr/>
            <p:nvPr/>
          </p:nvCxnSpPr>
          <p:spPr>
            <a:xfrm flipH="1">
              <a:off x="1080450" y="7301804"/>
              <a:ext cx="699667" cy="110183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786839" y="7305404"/>
              <a:ext cx="692946" cy="111677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5" name="Group 14"/>
            <p:cNvGrpSpPr/>
            <p:nvPr/>
          </p:nvGrpSpPr>
          <p:grpSpPr>
            <a:xfrm>
              <a:off x="1310203" y="6831890"/>
              <a:ext cx="943428" cy="943428"/>
              <a:chOff x="8273143" y="6372477"/>
              <a:chExt cx="943428" cy="943428"/>
            </a:xfrm>
          </p:grpSpPr>
          <p:sp>
            <p:nvSpPr>
              <p:cNvPr id="24" name="Oval 23"/>
              <p:cNvSpPr/>
              <p:nvPr/>
            </p:nvSpPr>
            <p:spPr>
              <a:xfrm>
                <a:off x="8743057" y="6842391"/>
                <a:ext cx="3600" cy="36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a:p>
            </p:txBody>
          </p:sp>
          <p:sp>
            <p:nvSpPr>
              <p:cNvPr id="25" name="Oval 24"/>
              <p:cNvSpPr/>
              <p:nvPr/>
            </p:nvSpPr>
            <p:spPr>
              <a:xfrm>
                <a:off x="8273143" y="6372477"/>
                <a:ext cx="943428" cy="94342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one hundred</a:t>
                </a:r>
                <a:endParaRPr lang="en-GB" sz="2000" b="1" dirty="0">
                  <a:latin typeface="Century Gothic" panose="020B0502020202020204" pitchFamily="34" charset="0"/>
                </a:endParaRPr>
              </a:p>
            </p:txBody>
          </p:sp>
        </p:grpSp>
        <p:grpSp>
          <p:nvGrpSpPr>
            <p:cNvPr id="16" name="Group 15"/>
            <p:cNvGrpSpPr/>
            <p:nvPr/>
          </p:nvGrpSpPr>
          <p:grpSpPr>
            <a:xfrm>
              <a:off x="610536" y="7933722"/>
              <a:ext cx="2342763" cy="943428"/>
              <a:chOff x="477186" y="7933722"/>
              <a:chExt cx="2342763" cy="943428"/>
            </a:xfrm>
          </p:grpSpPr>
          <p:grpSp>
            <p:nvGrpSpPr>
              <p:cNvPr id="17" name="Group 16"/>
              <p:cNvGrpSpPr/>
              <p:nvPr/>
            </p:nvGrpSpPr>
            <p:grpSpPr>
              <a:xfrm>
                <a:off x="477186" y="7933722"/>
                <a:ext cx="943428" cy="943428"/>
                <a:chOff x="8273143" y="6372477"/>
                <a:chExt cx="943428" cy="943428"/>
              </a:xfrm>
            </p:grpSpPr>
            <p:sp>
              <p:nvSpPr>
                <p:cNvPr id="22" name="Oval 21"/>
                <p:cNvSpPr/>
                <p:nvPr/>
              </p:nvSpPr>
              <p:spPr>
                <a:xfrm>
                  <a:off x="8743057" y="6842391"/>
                  <a:ext cx="3600" cy="36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a:p>
              </p:txBody>
            </p:sp>
            <p:sp>
              <p:nvSpPr>
                <p:cNvPr id="23" name="Oval 22"/>
                <p:cNvSpPr/>
                <p:nvPr/>
              </p:nvSpPr>
              <p:spPr>
                <a:xfrm>
                  <a:off x="8273143" y="6372477"/>
                  <a:ext cx="943428" cy="94342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40</a:t>
                  </a:r>
                  <a:endParaRPr lang="en-GB" sz="4400" b="1" dirty="0">
                    <a:latin typeface="Century Gothic" panose="020B0502020202020204" pitchFamily="34" charset="0"/>
                  </a:endParaRPr>
                </a:p>
              </p:txBody>
            </p:sp>
          </p:grpSp>
          <p:grpSp>
            <p:nvGrpSpPr>
              <p:cNvPr id="18" name="Group 17"/>
              <p:cNvGrpSpPr/>
              <p:nvPr/>
            </p:nvGrpSpPr>
            <p:grpSpPr>
              <a:xfrm>
                <a:off x="1876521" y="7933722"/>
                <a:ext cx="943428" cy="943428"/>
                <a:chOff x="8273143" y="6372477"/>
                <a:chExt cx="943428" cy="943428"/>
              </a:xfrm>
            </p:grpSpPr>
            <p:sp>
              <p:nvSpPr>
                <p:cNvPr id="20" name="Oval 19"/>
                <p:cNvSpPr/>
                <p:nvPr/>
              </p:nvSpPr>
              <p:spPr>
                <a:xfrm>
                  <a:off x="8743057" y="6842391"/>
                  <a:ext cx="3600" cy="36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a:p>
              </p:txBody>
            </p:sp>
            <p:sp>
              <p:nvSpPr>
                <p:cNvPr id="21" name="Oval 20"/>
                <p:cNvSpPr/>
                <p:nvPr/>
              </p:nvSpPr>
              <p:spPr>
                <a:xfrm>
                  <a:off x="8273143" y="6372477"/>
                  <a:ext cx="943428" cy="94342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endParaRPr lang="en-GB" sz="2400" b="1" dirty="0">
                    <a:latin typeface="Century Gothic" panose="020B0502020202020204" pitchFamily="34" charset="0"/>
                  </a:endParaRPr>
                </a:p>
              </p:txBody>
            </p:sp>
          </p:grpSp>
        </p:gr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part whole model below in words.</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pSp>
        <p:nvGrpSpPr>
          <p:cNvPr id="11" name="Group 10"/>
          <p:cNvGrpSpPr/>
          <p:nvPr/>
        </p:nvGrpSpPr>
        <p:grpSpPr>
          <a:xfrm>
            <a:off x="2706613" y="1800494"/>
            <a:ext cx="3730775" cy="3257011"/>
            <a:chOff x="610536" y="6831890"/>
            <a:chExt cx="2342763" cy="2045260"/>
          </a:xfrm>
        </p:grpSpPr>
        <p:cxnSp>
          <p:nvCxnSpPr>
            <p:cNvPr id="12" name="Straight Connector 11"/>
            <p:cNvCxnSpPr/>
            <p:nvPr/>
          </p:nvCxnSpPr>
          <p:spPr>
            <a:xfrm flipH="1">
              <a:off x="1080450" y="7301804"/>
              <a:ext cx="699667" cy="110183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786839" y="7305404"/>
              <a:ext cx="692946" cy="111677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5" name="Group 14"/>
            <p:cNvGrpSpPr/>
            <p:nvPr/>
          </p:nvGrpSpPr>
          <p:grpSpPr>
            <a:xfrm>
              <a:off x="1310203" y="6831890"/>
              <a:ext cx="943428" cy="943428"/>
              <a:chOff x="8273143" y="6372477"/>
              <a:chExt cx="943428" cy="943428"/>
            </a:xfrm>
          </p:grpSpPr>
          <p:sp>
            <p:nvSpPr>
              <p:cNvPr id="24" name="Oval 23"/>
              <p:cNvSpPr/>
              <p:nvPr/>
            </p:nvSpPr>
            <p:spPr>
              <a:xfrm>
                <a:off x="8743057" y="6842391"/>
                <a:ext cx="3600" cy="36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a:p>
            </p:txBody>
          </p:sp>
          <p:sp>
            <p:nvSpPr>
              <p:cNvPr id="25" name="Oval 24"/>
              <p:cNvSpPr/>
              <p:nvPr/>
            </p:nvSpPr>
            <p:spPr>
              <a:xfrm>
                <a:off x="8273143" y="6372477"/>
                <a:ext cx="943428" cy="94342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one hundred</a:t>
                </a:r>
                <a:endParaRPr lang="en-GB" sz="2000" b="1" dirty="0">
                  <a:latin typeface="Century Gothic" panose="020B0502020202020204" pitchFamily="34" charset="0"/>
                </a:endParaRPr>
              </a:p>
            </p:txBody>
          </p:sp>
        </p:grpSp>
        <p:grpSp>
          <p:nvGrpSpPr>
            <p:cNvPr id="16" name="Group 15"/>
            <p:cNvGrpSpPr/>
            <p:nvPr/>
          </p:nvGrpSpPr>
          <p:grpSpPr>
            <a:xfrm>
              <a:off x="610536" y="7933722"/>
              <a:ext cx="2342763" cy="943428"/>
              <a:chOff x="477186" y="7933722"/>
              <a:chExt cx="2342763" cy="943428"/>
            </a:xfrm>
          </p:grpSpPr>
          <p:grpSp>
            <p:nvGrpSpPr>
              <p:cNvPr id="17" name="Group 16"/>
              <p:cNvGrpSpPr/>
              <p:nvPr/>
            </p:nvGrpSpPr>
            <p:grpSpPr>
              <a:xfrm>
                <a:off x="477186" y="7933722"/>
                <a:ext cx="943428" cy="943428"/>
                <a:chOff x="8273143" y="6372477"/>
                <a:chExt cx="943428" cy="943428"/>
              </a:xfrm>
            </p:grpSpPr>
            <p:sp>
              <p:nvSpPr>
                <p:cNvPr id="22" name="Oval 21"/>
                <p:cNvSpPr/>
                <p:nvPr/>
              </p:nvSpPr>
              <p:spPr>
                <a:xfrm>
                  <a:off x="8743057" y="6842391"/>
                  <a:ext cx="3600" cy="36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a:p>
              </p:txBody>
            </p:sp>
            <p:sp>
              <p:nvSpPr>
                <p:cNvPr id="23" name="Oval 22"/>
                <p:cNvSpPr/>
                <p:nvPr/>
              </p:nvSpPr>
              <p:spPr>
                <a:xfrm>
                  <a:off x="8273143" y="6372477"/>
                  <a:ext cx="943428" cy="94342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40</a:t>
                  </a:r>
                  <a:endParaRPr lang="en-GB" sz="4400" b="1" dirty="0">
                    <a:latin typeface="Century Gothic" panose="020B0502020202020204" pitchFamily="34" charset="0"/>
                  </a:endParaRPr>
                </a:p>
              </p:txBody>
            </p:sp>
          </p:grpSp>
          <p:grpSp>
            <p:nvGrpSpPr>
              <p:cNvPr id="18" name="Group 17"/>
              <p:cNvGrpSpPr/>
              <p:nvPr/>
            </p:nvGrpSpPr>
            <p:grpSpPr>
              <a:xfrm>
                <a:off x="1876521" y="7933722"/>
                <a:ext cx="943428" cy="943428"/>
                <a:chOff x="8273143" y="6372477"/>
                <a:chExt cx="943428" cy="943428"/>
              </a:xfrm>
            </p:grpSpPr>
            <p:sp>
              <p:nvSpPr>
                <p:cNvPr id="20" name="Oval 19"/>
                <p:cNvSpPr/>
                <p:nvPr/>
              </p:nvSpPr>
              <p:spPr>
                <a:xfrm>
                  <a:off x="8743057" y="6842391"/>
                  <a:ext cx="3600" cy="36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a:p>
              </p:txBody>
            </p:sp>
            <p:sp>
              <p:nvSpPr>
                <p:cNvPr id="21" name="Oval 20"/>
                <p:cNvSpPr/>
                <p:nvPr/>
              </p:nvSpPr>
              <p:spPr>
                <a:xfrm>
                  <a:off x="8273143" y="6372477"/>
                  <a:ext cx="943428" cy="94342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2400" b="1" dirty="0">
                      <a:solidFill>
                        <a:srgbClr val="FF0000"/>
                      </a:solidFill>
                      <a:latin typeface="Century Gothic" panose="020B0502020202020204" pitchFamily="34" charset="0"/>
                    </a:rPr>
                    <a:t>sixty</a:t>
                  </a:r>
                  <a:endParaRPr lang="en-GB" sz="2400" b="1" dirty="0">
                    <a:solidFill>
                      <a:srgbClr val="FF0000"/>
                    </a:solidFill>
                    <a:latin typeface="Century Gothic" panose="020B0502020202020204" pitchFamily="34" charset="0"/>
                  </a:endParaRPr>
                </a:p>
              </p:txBody>
            </p:sp>
          </p:grpSp>
        </p:gr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Arrange the cards below to create a number sentence. </a:t>
            </a: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all the possibilities.</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pSp>
        <p:nvGrpSpPr>
          <p:cNvPr id="21" name="Group 20"/>
          <p:cNvGrpSpPr/>
          <p:nvPr/>
        </p:nvGrpSpPr>
        <p:grpSpPr>
          <a:xfrm>
            <a:off x="2935287" y="2062587"/>
            <a:ext cx="3273426" cy="2657715"/>
            <a:chOff x="361950" y="1104920"/>
            <a:chExt cx="2359026" cy="1915308"/>
          </a:xfrm>
        </p:grpSpPr>
        <p:grpSp>
          <p:nvGrpSpPr>
            <p:cNvPr id="22" name="Group 21"/>
            <p:cNvGrpSpPr/>
            <p:nvPr/>
          </p:nvGrpSpPr>
          <p:grpSpPr>
            <a:xfrm>
              <a:off x="361950" y="1104920"/>
              <a:ext cx="663576" cy="1915308"/>
              <a:chOff x="361950" y="1104920"/>
              <a:chExt cx="663576" cy="1915308"/>
            </a:xfrm>
          </p:grpSpPr>
          <p:sp>
            <p:nvSpPr>
              <p:cNvPr id="29" name="Rectangle: Rounded Corners 28"/>
              <p:cNvSpPr/>
              <p:nvPr/>
            </p:nvSpPr>
            <p:spPr>
              <a:xfrm>
                <a:off x="361950" y="1104920"/>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3200" b="1" dirty="0">
                    <a:solidFill>
                      <a:schemeClr val="tx1"/>
                    </a:solidFill>
                    <a:latin typeface="Century Gothic" panose="020B0502020202020204" pitchFamily="34" charset="0"/>
                  </a:rPr>
                  <a:t>80</a:t>
                </a:r>
                <a:endParaRPr lang="en-GB" sz="3200" b="1" dirty="0">
                  <a:solidFill>
                    <a:schemeClr val="tx1"/>
                  </a:solidFill>
                  <a:latin typeface="Century Gothic" panose="020B0502020202020204" pitchFamily="34" charset="0"/>
                </a:endParaRPr>
              </a:p>
            </p:txBody>
          </p:sp>
          <p:sp>
            <p:nvSpPr>
              <p:cNvPr id="30" name="Rectangle: Rounded Corners 29"/>
              <p:cNvSpPr/>
              <p:nvPr/>
            </p:nvSpPr>
            <p:spPr>
              <a:xfrm>
                <a:off x="361950" y="2134403"/>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a:t>
                </a:r>
                <a:endParaRPr lang="en-GB" sz="4400" b="1" dirty="0">
                  <a:solidFill>
                    <a:schemeClr val="tx1"/>
                  </a:solidFill>
                  <a:latin typeface="Century Gothic" panose="020B0502020202020204" pitchFamily="34" charset="0"/>
                </a:endParaRPr>
              </a:p>
            </p:txBody>
          </p:sp>
        </p:grpSp>
        <p:grpSp>
          <p:nvGrpSpPr>
            <p:cNvPr id="23" name="Group 22"/>
            <p:cNvGrpSpPr/>
            <p:nvPr/>
          </p:nvGrpSpPr>
          <p:grpSpPr>
            <a:xfrm>
              <a:off x="1209675" y="1104920"/>
              <a:ext cx="663576" cy="1915308"/>
              <a:chOff x="361950" y="1104920"/>
              <a:chExt cx="663576" cy="1915308"/>
            </a:xfrm>
          </p:grpSpPr>
          <p:sp>
            <p:nvSpPr>
              <p:cNvPr id="27" name="Rectangle: Rounded Corners 26"/>
              <p:cNvSpPr/>
              <p:nvPr/>
            </p:nvSpPr>
            <p:spPr>
              <a:xfrm>
                <a:off x="361950" y="1104920"/>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a:t>
                </a:r>
                <a:endParaRPr lang="en-GB" sz="4400" b="1" dirty="0">
                  <a:solidFill>
                    <a:schemeClr val="tx1"/>
                  </a:solidFill>
                  <a:latin typeface="Century Gothic" panose="020B0502020202020204" pitchFamily="34" charset="0"/>
                </a:endParaRPr>
              </a:p>
            </p:txBody>
          </p:sp>
          <p:sp>
            <p:nvSpPr>
              <p:cNvPr id="28" name="Rectangle: Rounded Corners 27"/>
              <p:cNvSpPr/>
              <p:nvPr/>
            </p:nvSpPr>
            <p:spPr>
              <a:xfrm>
                <a:off x="361950" y="2134403"/>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3200" b="1" dirty="0">
                    <a:solidFill>
                      <a:schemeClr val="tx1"/>
                    </a:solidFill>
                    <a:latin typeface="Century Gothic" panose="020B0502020202020204" pitchFamily="34" charset="0"/>
                  </a:rPr>
                  <a:t>100</a:t>
                </a:r>
                <a:endParaRPr lang="en-GB" sz="3200" b="1" dirty="0">
                  <a:solidFill>
                    <a:schemeClr val="tx1"/>
                  </a:solidFill>
                  <a:latin typeface="Century Gothic" panose="020B0502020202020204" pitchFamily="34" charset="0"/>
                </a:endParaRPr>
              </a:p>
            </p:txBody>
          </p:sp>
        </p:grpSp>
        <p:grpSp>
          <p:nvGrpSpPr>
            <p:cNvPr id="24" name="Group 23"/>
            <p:cNvGrpSpPr/>
            <p:nvPr/>
          </p:nvGrpSpPr>
          <p:grpSpPr>
            <a:xfrm>
              <a:off x="2057400" y="1104920"/>
              <a:ext cx="663576" cy="1915308"/>
              <a:chOff x="361950" y="1104920"/>
              <a:chExt cx="663576" cy="1915308"/>
            </a:xfrm>
          </p:grpSpPr>
          <p:sp>
            <p:nvSpPr>
              <p:cNvPr id="25" name="Rectangle: Rounded Corners 24"/>
              <p:cNvSpPr/>
              <p:nvPr/>
            </p:nvSpPr>
            <p:spPr>
              <a:xfrm>
                <a:off x="361950" y="1104920"/>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3200" b="1" dirty="0">
                    <a:solidFill>
                      <a:schemeClr val="tx1"/>
                    </a:solidFill>
                    <a:latin typeface="Century Gothic" panose="020B0502020202020204" pitchFamily="34" charset="0"/>
                  </a:rPr>
                  <a:t>20</a:t>
                </a:r>
                <a:endParaRPr lang="en-GB" sz="3200" b="1" dirty="0">
                  <a:solidFill>
                    <a:schemeClr val="tx1"/>
                  </a:solidFill>
                  <a:latin typeface="Century Gothic" panose="020B0502020202020204" pitchFamily="34" charset="0"/>
                </a:endParaRPr>
              </a:p>
            </p:txBody>
          </p:sp>
          <p:sp>
            <p:nvSpPr>
              <p:cNvPr id="26" name="Rectangle: Rounded Corners 25"/>
              <p:cNvSpPr/>
              <p:nvPr/>
            </p:nvSpPr>
            <p:spPr>
              <a:xfrm>
                <a:off x="361950" y="2134403"/>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a:t>
                </a:r>
                <a:endParaRPr lang="en-GB" sz="4400" b="1" dirty="0">
                  <a:solidFill>
                    <a:schemeClr val="tx1"/>
                  </a:solidFill>
                  <a:latin typeface="Century Gothic" panose="020B0502020202020204" pitchFamily="34" charset="0"/>
                </a:endParaRPr>
              </a:p>
            </p:txBody>
          </p:sp>
        </p:gr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Arrange the cards below to create a number sentence. </a:t>
            </a: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all the possibilities.</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80 + 20 = 100     20 + 80 = 100    100 – 20 = 80     100 – 80 = 20</a:t>
            </a:r>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100 = 80 + 20     100 = 20 + 80     20 = 100 – 80     80 = 100 – 20 </a:t>
            </a: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pSp>
        <p:nvGrpSpPr>
          <p:cNvPr id="7" name="Group 6"/>
          <p:cNvGrpSpPr/>
          <p:nvPr/>
        </p:nvGrpSpPr>
        <p:grpSpPr>
          <a:xfrm>
            <a:off x="2935287" y="2062587"/>
            <a:ext cx="3273426" cy="2657715"/>
            <a:chOff x="361950" y="1104920"/>
            <a:chExt cx="2359026" cy="1915308"/>
          </a:xfrm>
        </p:grpSpPr>
        <p:grpSp>
          <p:nvGrpSpPr>
            <p:cNvPr id="11" name="Group 10"/>
            <p:cNvGrpSpPr/>
            <p:nvPr/>
          </p:nvGrpSpPr>
          <p:grpSpPr>
            <a:xfrm>
              <a:off x="361950" y="1104920"/>
              <a:ext cx="663576" cy="1915308"/>
              <a:chOff x="361950" y="1104920"/>
              <a:chExt cx="663576" cy="1915308"/>
            </a:xfrm>
          </p:grpSpPr>
          <p:sp>
            <p:nvSpPr>
              <p:cNvPr id="18" name="Rectangle: Rounded Corners 17"/>
              <p:cNvSpPr/>
              <p:nvPr/>
            </p:nvSpPr>
            <p:spPr>
              <a:xfrm>
                <a:off x="361950" y="1104920"/>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3200" b="1" dirty="0">
                    <a:solidFill>
                      <a:schemeClr val="tx1"/>
                    </a:solidFill>
                    <a:latin typeface="Century Gothic" panose="020B0502020202020204" pitchFamily="34" charset="0"/>
                  </a:rPr>
                  <a:t>80</a:t>
                </a:r>
                <a:endParaRPr lang="en-GB" sz="3200" b="1" dirty="0">
                  <a:solidFill>
                    <a:schemeClr val="tx1"/>
                  </a:solidFill>
                  <a:latin typeface="Century Gothic" panose="020B0502020202020204" pitchFamily="34" charset="0"/>
                </a:endParaRPr>
              </a:p>
            </p:txBody>
          </p:sp>
          <p:sp>
            <p:nvSpPr>
              <p:cNvPr id="20" name="Rectangle: Rounded Corners 19"/>
              <p:cNvSpPr/>
              <p:nvPr/>
            </p:nvSpPr>
            <p:spPr>
              <a:xfrm>
                <a:off x="361950" y="2134403"/>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a:t>
                </a:r>
                <a:endParaRPr lang="en-GB" sz="4400" b="1" dirty="0">
                  <a:solidFill>
                    <a:schemeClr val="tx1"/>
                  </a:solidFill>
                  <a:latin typeface="Century Gothic" panose="020B0502020202020204" pitchFamily="34" charset="0"/>
                </a:endParaRPr>
              </a:p>
            </p:txBody>
          </p:sp>
        </p:grpSp>
        <p:grpSp>
          <p:nvGrpSpPr>
            <p:cNvPr id="12" name="Group 11"/>
            <p:cNvGrpSpPr/>
            <p:nvPr/>
          </p:nvGrpSpPr>
          <p:grpSpPr>
            <a:xfrm>
              <a:off x="1209675" y="1104920"/>
              <a:ext cx="663576" cy="1915308"/>
              <a:chOff x="361950" y="1104920"/>
              <a:chExt cx="663576" cy="1915308"/>
            </a:xfrm>
          </p:grpSpPr>
          <p:sp>
            <p:nvSpPr>
              <p:cNvPr id="16" name="Rectangle: Rounded Corners 15"/>
              <p:cNvSpPr/>
              <p:nvPr/>
            </p:nvSpPr>
            <p:spPr>
              <a:xfrm>
                <a:off x="361950" y="1104920"/>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a:t>
                </a:r>
                <a:endParaRPr lang="en-GB" sz="4400" b="1" dirty="0">
                  <a:solidFill>
                    <a:schemeClr val="tx1"/>
                  </a:solidFill>
                  <a:latin typeface="Century Gothic" panose="020B0502020202020204" pitchFamily="34" charset="0"/>
                </a:endParaRPr>
              </a:p>
            </p:txBody>
          </p:sp>
          <p:sp>
            <p:nvSpPr>
              <p:cNvPr id="17" name="Rectangle: Rounded Corners 16"/>
              <p:cNvSpPr/>
              <p:nvPr/>
            </p:nvSpPr>
            <p:spPr>
              <a:xfrm>
                <a:off x="361950" y="2134403"/>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3200" b="1" dirty="0">
                    <a:solidFill>
                      <a:schemeClr val="tx1"/>
                    </a:solidFill>
                    <a:latin typeface="Century Gothic" panose="020B0502020202020204" pitchFamily="34" charset="0"/>
                  </a:rPr>
                  <a:t>100</a:t>
                </a:r>
                <a:endParaRPr lang="en-GB" sz="3200" b="1" dirty="0">
                  <a:solidFill>
                    <a:schemeClr val="tx1"/>
                  </a:solidFill>
                  <a:latin typeface="Century Gothic" panose="020B0502020202020204" pitchFamily="34" charset="0"/>
                </a:endParaRPr>
              </a:p>
            </p:txBody>
          </p:sp>
        </p:grpSp>
        <p:grpSp>
          <p:nvGrpSpPr>
            <p:cNvPr id="13" name="Group 12"/>
            <p:cNvGrpSpPr/>
            <p:nvPr/>
          </p:nvGrpSpPr>
          <p:grpSpPr>
            <a:xfrm>
              <a:off x="2057400" y="1104920"/>
              <a:ext cx="663576" cy="1915308"/>
              <a:chOff x="361950" y="1104920"/>
              <a:chExt cx="663576" cy="1915308"/>
            </a:xfrm>
          </p:grpSpPr>
          <p:sp>
            <p:nvSpPr>
              <p:cNvPr id="14" name="Rectangle: Rounded Corners 13"/>
              <p:cNvSpPr/>
              <p:nvPr/>
            </p:nvSpPr>
            <p:spPr>
              <a:xfrm>
                <a:off x="361950" y="1104920"/>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3200" b="1" dirty="0">
                    <a:solidFill>
                      <a:schemeClr val="tx1"/>
                    </a:solidFill>
                    <a:latin typeface="Century Gothic" panose="020B0502020202020204" pitchFamily="34" charset="0"/>
                  </a:rPr>
                  <a:t>20</a:t>
                </a:r>
                <a:endParaRPr lang="en-GB" sz="3200" b="1" dirty="0">
                  <a:solidFill>
                    <a:schemeClr val="tx1"/>
                  </a:solidFill>
                  <a:latin typeface="Century Gothic" panose="020B0502020202020204" pitchFamily="34" charset="0"/>
                </a:endParaRPr>
              </a:p>
            </p:txBody>
          </p:sp>
          <p:sp>
            <p:nvSpPr>
              <p:cNvPr id="15" name="Rectangle: Rounded Corners 14"/>
              <p:cNvSpPr/>
              <p:nvPr/>
            </p:nvSpPr>
            <p:spPr>
              <a:xfrm>
                <a:off x="361950" y="2134403"/>
                <a:ext cx="663576" cy="885825"/>
              </a:xfrm>
              <a:prstGeom prst="roundRect">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18000" tIns="18000" rIns="18000" bIns="18000" rtlCol="0" anchor="ctr"/>
              <a:lstStyle/>
              <a:p>
                <a:pPr algn="ctr"/>
                <a:r>
                  <a:rPr lang="en-GB" sz="4400" b="1" dirty="0">
                    <a:solidFill>
                      <a:schemeClr val="tx1"/>
                    </a:solidFill>
                    <a:latin typeface="Century Gothic" panose="020B0502020202020204" pitchFamily="34" charset="0"/>
                  </a:rPr>
                  <a:t>–</a:t>
                </a:r>
                <a:endParaRPr lang="en-GB" sz="4400" b="1" dirty="0">
                  <a:solidFill>
                    <a:schemeClr val="tx1"/>
                  </a:solidFill>
                  <a:latin typeface="Century Gothic" panose="020B0502020202020204" pitchFamily="34" charset="0"/>
                </a:endParaRPr>
              </a:p>
            </p:txBody>
          </p:sp>
        </p:gr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incorrect number sentence below.</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why it is incorrect.</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7" name="Table 6"/>
          <p:cNvGraphicFramePr>
            <a:graphicFrameLocks noGrp="1"/>
          </p:cNvGraphicFramePr>
          <p:nvPr/>
        </p:nvGraphicFramePr>
        <p:xfrm>
          <a:off x="1263540" y="1352990"/>
          <a:ext cx="6616919" cy="3172372"/>
        </p:xfrm>
        <a:graphic>
          <a:graphicData uri="http://schemas.openxmlformats.org/drawingml/2006/table">
            <a:tbl>
              <a:tblPr firstRow="1" bandRow="1">
                <a:tableStyleId>{5940675A-B579-460E-94D1-54222C63F5DA}</a:tableStyleId>
              </a:tblPr>
              <a:tblGrid>
                <a:gridCol w="357567"/>
                <a:gridCol w="1901949"/>
                <a:gridCol w="277628"/>
                <a:gridCol w="1901949"/>
                <a:gridCol w="275877"/>
                <a:gridCol w="1901949"/>
              </a:tblGrid>
              <a:tr h="753146">
                <a:tc>
                  <a:txBody>
                    <a:bodyPr/>
                    <a:lstStyle/>
                    <a:p>
                      <a:pPr algn="ctr"/>
                      <a:r>
                        <a:rPr lang="en-GB" sz="2600" b="1" dirty="0">
                          <a:latin typeface="Century Gothic" panose="020B0502020202020204" pitchFamily="34" charset="0"/>
                        </a:rPr>
                        <a:t>A.</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20</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fifty</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eighty</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456467">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753146">
                <a:tc>
                  <a:txBody>
                    <a:bodyPr/>
                    <a:lstStyle/>
                    <a:p>
                      <a:pPr algn="ctr"/>
                      <a:r>
                        <a:rPr lang="en-GB" sz="2600" b="1" dirty="0">
                          <a:latin typeface="Century Gothic" panose="020B0502020202020204" pitchFamily="34" charset="0"/>
                        </a:rPr>
                        <a:t>B.</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fifty</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thirty</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80</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456467">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753146">
                <a:tc>
                  <a:txBody>
                    <a:bodyPr/>
                    <a:lstStyle/>
                    <a:p>
                      <a:pPr algn="ctr"/>
                      <a:r>
                        <a:rPr lang="en-GB" sz="2600" b="1" dirty="0">
                          <a:latin typeface="Century Gothic" panose="020B0502020202020204" pitchFamily="34" charset="0"/>
                        </a:rPr>
                        <a:t>C.</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eighty</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40</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latin typeface="Century Gothic" panose="020B0502020202020204" pitchFamily="34" charset="0"/>
                        </a:rPr>
                        <a:t>forty</a:t>
                      </a:r>
                      <a:endParaRPr lang="en-GB" sz="26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incorrect number sentence below.</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why it is incorrect.</a:t>
            </a:r>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A is incorrect because…</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11" name="Table 10"/>
          <p:cNvGraphicFramePr>
            <a:graphicFrameLocks noGrp="1"/>
          </p:cNvGraphicFramePr>
          <p:nvPr/>
        </p:nvGraphicFramePr>
        <p:xfrm>
          <a:off x="1263541" y="1352990"/>
          <a:ext cx="6616919" cy="3172372"/>
        </p:xfrm>
        <a:graphic>
          <a:graphicData uri="http://schemas.openxmlformats.org/drawingml/2006/table">
            <a:tbl>
              <a:tblPr firstRow="1" bandRow="1">
                <a:tableStyleId>{5940675A-B579-460E-94D1-54222C63F5DA}</a:tableStyleId>
              </a:tblPr>
              <a:tblGrid>
                <a:gridCol w="357567"/>
                <a:gridCol w="1901949"/>
                <a:gridCol w="277628"/>
                <a:gridCol w="1901949"/>
                <a:gridCol w="275877"/>
                <a:gridCol w="1901949"/>
              </a:tblGrid>
              <a:tr h="753146">
                <a:tc>
                  <a:txBody>
                    <a:bodyPr/>
                    <a:lstStyle/>
                    <a:p>
                      <a:pPr algn="ctr"/>
                      <a:r>
                        <a:rPr lang="en-GB" sz="2600" b="1" dirty="0">
                          <a:solidFill>
                            <a:srgbClr val="FF0000"/>
                          </a:solidFill>
                          <a:latin typeface="Century Gothic" panose="020B0502020202020204" pitchFamily="34" charset="0"/>
                        </a:rPr>
                        <a:t>A.</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20</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fifty</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eighty</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456467">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753146">
                <a:tc>
                  <a:txBody>
                    <a:bodyPr/>
                    <a:lstStyle/>
                    <a:p>
                      <a:pPr algn="ctr"/>
                      <a:r>
                        <a:rPr lang="en-GB" sz="2600" b="1" dirty="0">
                          <a:solidFill>
                            <a:schemeClr val="bg1">
                              <a:lumMod val="50000"/>
                            </a:schemeClr>
                          </a:solidFill>
                          <a:latin typeface="Century Gothic" panose="020B0502020202020204" pitchFamily="34" charset="0"/>
                        </a:rPr>
                        <a:t>B.</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fifty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thirty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80</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456467">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753146">
                <a:tc>
                  <a:txBody>
                    <a:bodyPr/>
                    <a:lstStyle/>
                    <a:p>
                      <a:pPr algn="ctr"/>
                      <a:r>
                        <a:rPr lang="en-GB" sz="2600" b="1" dirty="0">
                          <a:solidFill>
                            <a:schemeClr val="bg1">
                              <a:lumMod val="50000"/>
                            </a:schemeClr>
                          </a:solidFill>
                          <a:latin typeface="Century Gothic" panose="020B0502020202020204" pitchFamily="34" charset="0"/>
                        </a:rPr>
                        <a:t>C.</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eighty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40</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forty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12" name="Oval 11"/>
          <p:cNvSpPr/>
          <p:nvPr/>
        </p:nvSpPr>
        <p:spPr>
          <a:xfrm>
            <a:off x="882650" y="1340290"/>
            <a:ext cx="7099300" cy="84411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incorrect number sentence below.</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why it is incorrect.</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A is incorrect because 20 + fifty = seventy, not eighty as the number sentence states.</a:t>
            </a: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graphicFrame>
        <p:nvGraphicFramePr>
          <p:cNvPr id="7" name="Table 6"/>
          <p:cNvGraphicFramePr>
            <a:graphicFrameLocks noGrp="1"/>
          </p:cNvGraphicFramePr>
          <p:nvPr/>
        </p:nvGraphicFramePr>
        <p:xfrm>
          <a:off x="1263540" y="1352990"/>
          <a:ext cx="6616919" cy="3172372"/>
        </p:xfrm>
        <a:graphic>
          <a:graphicData uri="http://schemas.openxmlformats.org/drawingml/2006/table">
            <a:tbl>
              <a:tblPr firstRow="1" bandRow="1">
                <a:tableStyleId>{5940675A-B579-460E-94D1-54222C63F5DA}</a:tableStyleId>
              </a:tblPr>
              <a:tblGrid>
                <a:gridCol w="357567"/>
                <a:gridCol w="1901949"/>
                <a:gridCol w="277628"/>
                <a:gridCol w="1901949"/>
                <a:gridCol w="275877"/>
                <a:gridCol w="1901949"/>
              </a:tblGrid>
              <a:tr h="753146">
                <a:tc>
                  <a:txBody>
                    <a:bodyPr/>
                    <a:lstStyle/>
                    <a:p>
                      <a:pPr algn="ctr"/>
                      <a:r>
                        <a:rPr lang="en-GB" sz="2600" b="1" dirty="0">
                          <a:solidFill>
                            <a:srgbClr val="FF0000"/>
                          </a:solidFill>
                          <a:latin typeface="Century Gothic" panose="020B0502020202020204" pitchFamily="34" charset="0"/>
                        </a:rPr>
                        <a:t>A.</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20</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fifty</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eighty</a:t>
                      </a:r>
                      <a:endParaRPr lang="en-GB" sz="26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456467">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753146">
                <a:tc>
                  <a:txBody>
                    <a:bodyPr/>
                    <a:lstStyle/>
                    <a:p>
                      <a:pPr algn="ctr"/>
                      <a:r>
                        <a:rPr lang="en-GB" sz="2600" b="1" dirty="0">
                          <a:solidFill>
                            <a:schemeClr val="bg1">
                              <a:lumMod val="50000"/>
                            </a:schemeClr>
                          </a:solidFill>
                          <a:latin typeface="Century Gothic" panose="020B0502020202020204" pitchFamily="34" charset="0"/>
                        </a:rPr>
                        <a:t>B.</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fifty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thirty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80</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456467">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r h="753146">
                <a:tc>
                  <a:txBody>
                    <a:bodyPr/>
                    <a:lstStyle/>
                    <a:p>
                      <a:pPr algn="ctr"/>
                      <a:r>
                        <a:rPr lang="en-GB" sz="2600" b="1" dirty="0">
                          <a:solidFill>
                            <a:schemeClr val="bg1">
                              <a:lumMod val="50000"/>
                            </a:schemeClr>
                          </a:solidFill>
                          <a:latin typeface="Century Gothic" panose="020B0502020202020204" pitchFamily="34" charset="0"/>
                        </a:rPr>
                        <a:t>C.</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eighty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40</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bg1">
                              <a:lumMod val="50000"/>
                            </a:schemeClr>
                          </a:solidFill>
                          <a:latin typeface="Century Gothic" panose="020B0502020202020204" pitchFamily="34" charset="0"/>
                        </a:rPr>
                        <a:t>forty</a:t>
                      </a:r>
                      <a:endParaRPr lang="en-GB" sz="2600" b="1" dirty="0">
                        <a:solidFill>
                          <a:schemeClr val="bg1">
                            <a:lumMod val="50000"/>
                          </a:schemeClr>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2" name="Oval 1"/>
          <p:cNvSpPr/>
          <p:nvPr/>
        </p:nvSpPr>
        <p:spPr>
          <a:xfrm>
            <a:off x="882650" y="1340290"/>
            <a:ext cx="7099300" cy="84411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pic>
        <p:nvPicPr>
          <p:cNvPr id="30" name="Picture 29"/>
          <p:cNvPicPr>
            <a:picLocks noChangeAspect="1"/>
          </p:cNvPicPr>
          <p:nvPr/>
        </p:nvPicPr>
        <p:blipFill>
          <a:blip r:embed="rId3"/>
          <a:stretch>
            <a:fillRect/>
          </a:stretch>
        </p:blipFill>
        <p:spPr>
          <a:xfrm>
            <a:off x="115438" y="133726"/>
            <a:ext cx="8913124" cy="6322100"/>
          </a:xfrm>
          <a:prstGeom prst="rect">
            <a:avLst/>
          </a:prstGeom>
        </p:spPr>
      </p:pic>
      <p:sp>
        <p:nvSpPr>
          <p:cNvPr id="37" name="Rectangle 36"/>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Kumar spends £80 on two items. Which items did he buy?</a:t>
            </a: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all the possible combinations.</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p:cNvGrpSpPr/>
          <p:nvPr/>
        </p:nvGrpSpPr>
        <p:grpSpPr bwMode="auto">
          <a:xfrm>
            <a:off x="0" y="6417869"/>
            <a:ext cx="1260476" cy="368300"/>
            <a:chOff x="1" y="6007"/>
            <a:chExt cx="794" cy="232"/>
          </a:xfrm>
        </p:grpSpPr>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4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5pPr>
              <a:lvl6pPr marL="25146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6pPr>
              <a:lvl7pPr marL="29718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7pPr>
              <a:lvl8pPr marL="34290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8pPr>
              <a:lvl9pPr marL="3886200" indent="-228600" defTabSz="449580" eaLnBrk="0" fontAlgn="base" hangingPunct="0">
                <a:lnSpc>
                  <a:spcPct val="83000"/>
                </a:lnSpc>
                <a:spcBef>
                  <a:spcPct val="0"/>
                </a:spcBef>
                <a:spcAft>
                  <a:spcPts val="290"/>
                </a:spcAft>
                <a:buClr>
                  <a:srgbClr val="000000"/>
                </a:buClr>
                <a:buSzPct val="100000"/>
                <a:buFont typeface="Times New Roman" panose="02020603050405020304" pitchFamily="18" charset="0"/>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endParaRPr lang="en-GB" altLang="en-US" sz="500" b="1">
                <a:latin typeface="Century Gothic" panose="020B0502020202020204" pitchFamily="34" charset="0"/>
              </a:endParaRPr>
            </a:p>
          </p:txBody>
        </p:sp>
      </p:grpSp>
      <p:pic>
        <p:nvPicPr>
          <p:cNvPr id="30" name="Picture 29"/>
          <p:cNvPicPr>
            <a:picLocks noChangeAspect="1"/>
          </p:cNvPicPr>
          <p:nvPr/>
        </p:nvPicPr>
        <p:blipFill>
          <a:blip r:embed="rId3"/>
          <a:stretch>
            <a:fillRect/>
          </a:stretch>
        </p:blipFill>
        <p:spPr>
          <a:xfrm>
            <a:off x="115438" y="133726"/>
            <a:ext cx="8913124" cy="6322100"/>
          </a:xfrm>
          <a:prstGeom prst="rect">
            <a:avLst/>
          </a:prstGeom>
        </p:spPr>
      </p:pic>
      <p:sp>
        <p:nvSpPr>
          <p:cNvPr id="37" name="Rectangle 36"/>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Kumar spends £80 on two items. Which items did he buy?</a:t>
            </a: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all the possible combinations.</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Bucket and Jack-in-the-Box;</a:t>
            </a:r>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yo-yo and jigsaw</a:t>
            </a: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3471</Words>
  <Application>WPS Presentation</Application>
  <PresentationFormat>On-screen Show (4:3)</PresentationFormat>
  <Paragraphs>645</Paragraphs>
  <Slides>18</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18</vt:i4>
      </vt:variant>
    </vt:vector>
  </HeadingPairs>
  <TitlesOfParts>
    <vt:vector size="30" baseType="lpstr">
      <vt:lpstr>Arial</vt:lpstr>
      <vt:lpstr>SimSun</vt:lpstr>
      <vt:lpstr>Wingdings</vt:lpstr>
      <vt:lpstr>Century Gothic</vt:lpstr>
      <vt:lpstr>Yu Gothic UI</vt:lpstr>
      <vt:lpstr>Times New Roman</vt:lpstr>
      <vt:lpstr>Calibri</vt:lpstr>
      <vt:lpstr>Microsoft YaHei</vt:lpstr>
      <vt:lpstr>Arial Unicode MS</vt:lpstr>
      <vt:lpstr>Calibri Light</vt:lpstr>
      <vt:lpstr>Wingdings</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google1585470703</cp:lastModifiedBy>
  <cp:revision>3</cp:revision>
  <dcterms:created xsi:type="dcterms:W3CDTF">2018-03-17T10:08:00Z</dcterms:created>
  <dcterms:modified xsi:type="dcterms:W3CDTF">2020-06-15T10:34:18Z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KSOProductBuildVer">
    <vt:lpwstr>2057-11.2.0.9396</vt:lpwstr>
  </property>
</Properties>
</file>