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8"/>
  </p:notesMasterIdLst>
  <p:sldIdLst>
    <p:sldId id="273" r:id="rId6"/>
    <p:sldId id="277" r:id="rId7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FFFB"/>
    <a:srgbClr val="FFF0D2"/>
    <a:srgbClr val="FF4343"/>
    <a:srgbClr val="FFD3CC"/>
    <a:srgbClr val="00C8BA"/>
    <a:srgbClr val="C5FFFB"/>
    <a:srgbClr val="00968B"/>
    <a:srgbClr val="009E93"/>
    <a:srgbClr val="006D64"/>
    <a:srgbClr val="54BC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949" autoAdjust="0"/>
    <p:restoredTop sz="94660"/>
  </p:normalViewPr>
  <p:slideViewPr>
    <p:cSldViewPr snapToGrid="0">
      <p:cViewPr varScale="1">
        <p:scale>
          <a:sx n="93" d="100"/>
          <a:sy n="93" d="100"/>
        </p:scale>
        <p:origin x="1332" y="6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0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1075" y="1241425"/>
            <a:ext cx="48355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SILVER MENU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D8F38C-0513-424D-9F07-ACE2DBD6F96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2310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1075" y="1241425"/>
            <a:ext cx="48355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SILVER MENU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D8F38C-0513-424D-9F07-ACE2DBD6F96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382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54790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40" b="1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>
                <a:solidFill>
                  <a:schemeClr val="bg1"/>
                </a:solidFill>
                <a:latin typeface="Century Gothic" panose="020B0502020202020204" pitchFamily="34" charset="0"/>
              </a:rPr>
              <a:t> If your child has an allergy or intolerance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-1235242" y="7555832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L>
                    <a:lnR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R>
                    <a:lnT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T>
                    <a:lnB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B645F6-9C1E-4BA8-942C-BB4E3E4CEC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442228"/>
              </p:ext>
            </p:extLst>
          </p:nvPr>
        </p:nvGraphicFramePr>
        <p:xfrm>
          <a:off x="128151" y="529594"/>
          <a:ext cx="8544592" cy="598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05072">
                  <a:extLst>
                    <a:ext uri="{9D8B030D-6E8A-4147-A177-3AD203B41FA5}">
                      <a16:colId xmlns:a16="http://schemas.microsoft.com/office/drawing/2014/main" val="3931940056"/>
                    </a:ext>
                  </a:extLst>
                </a:gridCol>
                <a:gridCol w="879520">
                  <a:extLst>
                    <a:ext uri="{9D8B030D-6E8A-4147-A177-3AD203B41FA5}">
                      <a16:colId xmlns:a16="http://schemas.microsoft.com/office/drawing/2014/main" val="1802426597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967589502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42676253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4290988203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195512949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111424220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l"/>
                      <a:endParaRPr lang="en-GB" sz="1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>
                          <a:solidFill>
                            <a:schemeClr val="tx1"/>
                          </a:solidFill>
                          <a:latin typeface="Century Gothic"/>
                        </a:rPr>
                        <a:t>Monday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>
                          <a:solidFill>
                            <a:schemeClr val="tx1"/>
                          </a:solidFill>
                          <a:latin typeface="Century Gothic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>
                          <a:solidFill>
                            <a:schemeClr val="tx1"/>
                          </a:solidFill>
                          <a:latin typeface="Century Gothic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>
                          <a:solidFill>
                            <a:schemeClr val="tx1"/>
                          </a:solidFill>
                          <a:latin typeface="Century Gothic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>
                          <a:solidFill>
                            <a:schemeClr val="tx1"/>
                          </a:solidFill>
                          <a:latin typeface="Century Gothic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7927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641881"/>
                  </a:ext>
                </a:extLst>
              </a:tr>
              <a:tr h="0">
                <a:tc rowSpan="5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Week One</a:t>
                      </a:r>
                    </a:p>
                    <a:p>
                      <a:pPr algn="ctr"/>
                      <a:endParaRPr lang="en-GB" sz="1100" b="1" dirty="0">
                        <a:latin typeface="Century Gothic"/>
                      </a:endParaRP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20/02/2023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13/03/2023</a:t>
                      </a:r>
                    </a:p>
                    <a:p>
                      <a:pPr algn="ctr"/>
                      <a:endParaRPr lang="en-GB" sz="1100" b="1" dirty="0">
                        <a:latin typeface="Century Gothic"/>
                      </a:endParaRPr>
                    </a:p>
                    <a:p>
                      <a:pPr algn="ctr"/>
                      <a:endParaRPr lang="en-GB" sz="1100" b="1" dirty="0">
                        <a:latin typeface="Century Gothic"/>
                      </a:endParaRPr>
                    </a:p>
                    <a:p>
                      <a:pPr algn="l"/>
                      <a:endParaRPr lang="en-GB" sz="1100" b="1" dirty="0">
                        <a:latin typeface="Century Gothic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Cheesy Swirl with New Potatoes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Chicken Curry with Rice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Roast of the Day with Stuffing, Roast Potatoes and Gravy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latin typeface="Century Gothic" panose="020B0502020202020204" pitchFamily="34" charset="0"/>
                        </a:rPr>
                        <a:t>Build a Burger Day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A choice of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Burger (meat,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veggie or vegan) with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Toppings and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Potato Wedges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Fishfingers/ Salmon Fishfingers with Chips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93287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Tomato Pasta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Veggie Wrap Stack with Rice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Crunchy Top Veg Bake </a:t>
                      </a:r>
                      <a:r>
                        <a:rPr lang="en-GB" sz="800" dirty="0">
                          <a:latin typeface="Century Gothic" panose="020B0502020202020204" pitchFamily="34" charset="0"/>
                        </a:rPr>
                        <a:t>with Roast Potatoes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Cheese Omelette with Chips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871776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/>
                        </a:rPr>
                        <a:t>Vegetables 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Cauliflower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Green Beans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Peas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Sweetcorn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Carrot &amp; Swede Mash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Cabbage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 panose="020B0502020202020204" pitchFamily="34" charset="0"/>
                        </a:rPr>
                        <a:t>Sweetcorn </a:t>
                      </a:r>
                    </a:p>
                    <a:p>
                      <a:r>
                        <a:rPr lang="en-GB" sz="800" dirty="0">
                          <a:latin typeface="Century Gothic" panose="020B0502020202020204" pitchFamily="34" charset="0"/>
                        </a:rPr>
                        <a:t>Roasted Peppers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Peas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Baked Beans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193297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0D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/>
                        </a:rPr>
                        <a:t>Dessert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Pear and Vanilla Crumble with Custard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Yoghurt &amp; Raisin Cake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Fresh Fruit and Yoghurt Station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Seasonal Root Cake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highlight>
                          <a:srgbClr val="FFFF00"/>
                        </a:highlight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Vanilla Shortbread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820727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algn="l"/>
                      <a:endParaRPr lang="en-GB" sz="1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Or a choice of Yoghurt &amp; Fresh Fruit available daily</a:t>
                      </a:r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522822"/>
                  </a:ext>
                </a:extLst>
              </a:tr>
              <a:tr h="0">
                <a:tc gridSpan="7"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>
                      <a:noFill/>
                    </a:lnL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>
                      <a:noFill/>
                    </a:lnL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>
                      <a:noFill/>
                    </a:lnL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8773933"/>
                  </a:ext>
                </a:extLst>
              </a:tr>
              <a:tr h="0">
                <a:tc rowSpan="5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Week Two</a:t>
                      </a:r>
                    </a:p>
                    <a:p>
                      <a:pPr algn="ctr"/>
                      <a:endParaRPr lang="en-GB" sz="1100" b="1" dirty="0">
                        <a:latin typeface="Century Gothic"/>
                      </a:endParaRP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27/02/2023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20/03/2023</a:t>
                      </a:r>
                    </a:p>
                    <a:p>
                      <a:pPr algn="ctr"/>
                      <a:endParaRPr lang="en-GB" sz="1100" b="1" dirty="0">
                        <a:latin typeface="Century Gothic"/>
                      </a:endParaRPr>
                    </a:p>
                    <a:p>
                      <a:pPr algn="ctr"/>
                      <a:endParaRPr lang="en-GB" sz="1100" b="1" dirty="0">
                        <a:latin typeface="Century Gothic"/>
                      </a:endParaRPr>
                    </a:p>
                    <a:p>
                      <a:pPr algn="l"/>
                      <a:endParaRPr lang="en-GB" sz="1100" b="1" dirty="0">
                        <a:latin typeface="Century Gothic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Mac and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Cheese Station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A choice of different Mac &amp; Cheese flavours, with meat &amp; vegetarian toppings</a:t>
                      </a:r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Chicken Pie with Mashed Potato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Sausage, Onions and Gravy with Roast Potatoes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Spaghetti Bolognaise with Garlic Bread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Fishfingers with Chips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8475640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dirty="0">
                          <a:latin typeface="Century Gothic" panose="020B0502020202020204" pitchFamily="34" charset="0"/>
                        </a:rPr>
                        <a:t>Macaroni Cheese with Garlic Bread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Veggie Shepherd’s Pie with Gravy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Cauliflower and Broccoli Cheese with Roast Potatoes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latin typeface="Century Gothic" panose="020B0502020202020204" pitchFamily="34" charset="0"/>
                        </a:rPr>
                        <a:t>Vegetable Fajitas with Rice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 panose="020B0502020202020204" pitchFamily="34" charset="0"/>
                        </a:rPr>
                        <a:t>Mexican Roll with Chips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182692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Vegetables 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Peas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Carrots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Broccoli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Sweetcorn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Carrots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Brussel Sprouts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 panose="020B0502020202020204" pitchFamily="34" charset="0"/>
                        </a:rPr>
                        <a:t>Green Beans </a:t>
                      </a:r>
                    </a:p>
                    <a:p>
                      <a:r>
                        <a:rPr lang="en-GB" sz="800" dirty="0">
                          <a:latin typeface="Century Gothic" panose="020B0502020202020204" pitchFamily="34" charset="0"/>
                        </a:rPr>
                        <a:t>Roasted Butternut Squash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Peas  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Baked Beans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034328"/>
                  </a:ext>
                </a:extLst>
              </a:tr>
              <a:tr h="25600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Dessert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Jelly with Mandarins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Vanilla Drizzle Cake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Fresh Fruit and Yoghurt Station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Apple &amp; Blackberry Roll with Custard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Oaty Cookie</a:t>
                      </a:r>
                    </a:p>
                    <a:p>
                      <a:pPr algn="l"/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660665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algn="l"/>
                      <a:endParaRPr lang="en-GB" sz="1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Or a choice of Yoghurt &amp; Fresh Fruit available daily</a:t>
                      </a:r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88341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952128"/>
                  </a:ext>
                </a:extLst>
              </a:tr>
              <a:tr h="216000">
                <a:tc rowSpan="5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Week Three</a:t>
                      </a:r>
                    </a:p>
                    <a:p>
                      <a:pPr algn="ctr"/>
                      <a:endParaRPr lang="en-GB" sz="1100" b="1" dirty="0">
                        <a:latin typeface="Century Gothic"/>
                      </a:endParaRP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06/03/2023</a:t>
                      </a:r>
                    </a:p>
                    <a:p>
                      <a:pPr algn="ctr"/>
                      <a:r>
                        <a:rPr lang="en-GB" sz="1100" b="1">
                          <a:latin typeface="Century Gothic"/>
                        </a:rPr>
                        <a:t>27/03/2023</a:t>
                      </a:r>
                      <a:endParaRPr lang="en-GB" sz="1100" b="1" dirty="0">
                        <a:latin typeface="Century Gothic"/>
                      </a:endParaRPr>
                    </a:p>
                    <a:p>
                      <a:pPr algn="l"/>
                      <a:endParaRPr lang="en-GB" sz="1100" b="1" dirty="0">
                        <a:latin typeface="Century Gothic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Cheese and Tomato Pizza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Sausage Roll with Potato Wedges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latin typeface="Century Gothic"/>
                        </a:rPr>
                        <a:t>Quirky Bird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latin typeface="Century Gothic"/>
                        </a:rPr>
                        <a:t>A choice of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latin typeface="Century Gothic"/>
                        </a:rPr>
                        <a:t>flavoured chicken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latin typeface="Century Gothic"/>
                        </a:rPr>
                        <a:t>or vegan Quorn,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latin typeface="Century Gothic"/>
                        </a:rPr>
                        <a:t>With Potato Wedges and Salads</a:t>
                      </a:r>
                      <a:endParaRPr lang="en-GB" sz="800" b="0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Sticky Chicken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Noodles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/>
                        </a:rPr>
                        <a:t>Fishfingers </a:t>
                      </a:r>
                      <a:r>
                        <a:rPr lang="en-GB" sz="800" dirty="0">
                          <a:latin typeface="Century Gothic"/>
                        </a:rPr>
                        <a:t>with Chips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2831926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Veggie Chilli with Rice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dirty="0">
                          <a:latin typeface="Century Gothic" panose="020B0502020202020204" pitchFamily="34" charset="0"/>
                        </a:rPr>
                        <a:t>Veggie Sausage with Potato Wedges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en-GB" sz="800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Chinese Vegetable Curry with Rice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Cheese Quiche with Chips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08788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Vegetables 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Green Beans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Carrots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 panose="020B0502020202020204" pitchFamily="34" charset="0"/>
                        </a:rPr>
                        <a:t>Baked Beans </a:t>
                      </a:r>
                    </a:p>
                    <a:p>
                      <a:r>
                        <a:rPr lang="en-GB" sz="800" dirty="0">
                          <a:latin typeface="Century Gothic" panose="020B0502020202020204" pitchFamily="34" charset="0"/>
                        </a:rPr>
                        <a:t>Sweetcorn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Cauliflower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Peas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Broccoli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Carrots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Mushy Peas  </a:t>
                      </a:r>
                    </a:p>
                    <a:p>
                      <a:r>
                        <a:rPr lang="en-GB" sz="800" dirty="0">
                          <a:latin typeface="Century Gothic"/>
                        </a:rPr>
                        <a:t>Baked Beans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2454249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Dessert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solidFill>
                            <a:schemeClr val="tx1"/>
                          </a:solidFill>
                          <a:latin typeface="Century Gothic"/>
                        </a:rPr>
                        <a:t>Vanilla  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/>
                        </a:rPr>
                        <a:t>Cake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Vanilla Cookie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Fresh Fruit and Yoghurt Station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Banana Sponge with Custard</a:t>
                      </a:r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Century Gothic"/>
                        </a:rPr>
                        <a:t>Apple, Cheese and Crackers</a:t>
                      </a:r>
                      <a:endParaRPr lang="en-GB" sz="800" dirty="0">
                        <a:solidFill>
                          <a:srgbClr val="FF0000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958128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algn="l"/>
                      <a:endParaRPr lang="en-GB" sz="1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/>
                        </a:rPr>
                        <a:t>Or a choice of Yoghurt &amp; Fresh Fruit available daily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5851172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89AF887B-F3B6-4EF7-97D6-B8BCE0E9F8EE}"/>
              </a:ext>
            </a:extLst>
          </p:cNvPr>
          <p:cNvSpPr/>
          <p:nvPr/>
        </p:nvSpPr>
        <p:spPr>
          <a:xfrm>
            <a:off x="3171610" y="92794"/>
            <a:ext cx="4318467" cy="374405"/>
          </a:xfrm>
          <a:prstGeom prst="rect">
            <a:avLst/>
          </a:prstGeom>
          <a:solidFill>
            <a:srgbClr val="FFF0D2"/>
          </a:solidFill>
          <a:ln>
            <a:solidFill>
              <a:srgbClr val="FF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359689" y="129336"/>
            <a:ext cx="39026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Century Gothic" panose="020B0502020202020204" pitchFamily="34" charset="0"/>
              </a:rPr>
              <a:t>Autumn Winter 2022 Central Menu Option B</a:t>
            </a:r>
          </a:p>
        </p:txBody>
      </p:sp>
      <p:sp>
        <p:nvSpPr>
          <p:cNvPr id="34" name="Oval 33"/>
          <p:cNvSpPr/>
          <p:nvPr/>
        </p:nvSpPr>
        <p:spPr>
          <a:xfrm>
            <a:off x="7262359" y="213195"/>
            <a:ext cx="144016" cy="14401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25B8E71-295B-4986-A1AD-2AA9CE9C6FE9}"/>
              </a:ext>
            </a:extLst>
          </p:cNvPr>
          <p:cNvSpPr/>
          <p:nvPr/>
        </p:nvSpPr>
        <p:spPr>
          <a:xfrm>
            <a:off x="3242531" y="213195"/>
            <a:ext cx="144016" cy="14401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18">
            <a:extLst>
              <a:ext uri="{FF2B5EF4-FFF2-40B4-BE49-F238E27FC236}">
                <a16:creationId xmlns:a16="http://schemas.microsoft.com/office/drawing/2014/main" id="{0A062528-88C9-45C7-B44D-74EFA60FD06F}"/>
              </a:ext>
            </a:extLst>
          </p:cNvPr>
          <p:cNvSpPr/>
          <p:nvPr/>
        </p:nvSpPr>
        <p:spPr>
          <a:xfrm>
            <a:off x="8787174" y="833300"/>
            <a:ext cx="1069762" cy="223565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 panose="020B0502020202020204" pitchFamily="34" charset="0"/>
              </a:rPr>
              <a:t>Available  Daily:</a:t>
            </a:r>
          </a:p>
          <a:p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800">
                <a:solidFill>
                  <a:schemeClr val="tx1"/>
                </a:solidFill>
                <a:latin typeface="Century Gothic" panose="020B0502020202020204" pitchFamily="34" charset="0"/>
              </a:rPr>
              <a:t>- Freshly cooked jacket potatoes with a choice of fillings (where advertised)</a:t>
            </a:r>
          </a:p>
          <a:p>
            <a:r>
              <a:rPr lang="en-GB" sz="800">
                <a:solidFill>
                  <a:schemeClr val="tx1"/>
                </a:solidFill>
                <a:latin typeface="Century Gothic" panose="020B0502020202020204" pitchFamily="34" charset="0"/>
              </a:rPr>
              <a:t>- Bread freshly baked on site daily</a:t>
            </a:r>
          </a:p>
          <a:p>
            <a:r>
              <a:rPr lang="en-GB" sz="800">
                <a:solidFill>
                  <a:schemeClr val="tx1"/>
                </a:solidFill>
                <a:latin typeface="Century Gothic" panose="020B0502020202020204" pitchFamily="34" charset="0"/>
              </a:rPr>
              <a:t>- Daily salad selection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60A35D3-1400-4BE3-9D0E-222F3799B129}"/>
              </a:ext>
            </a:extLst>
          </p:cNvPr>
          <p:cNvGrpSpPr/>
          <p:nvPr/>
        </p:nvGrpSpPr>
        <p:grpSpPr>
          <a:xfrm>
            <a:off x="8787174" y="19391"/>
            <a:ext cx="1162170" cy="838053"/>
            <a:chOff x="8787174" y="19391"/>
            <a:chExt cx="1162170" cy="838053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255A51F-231A-403E-A86C-C8CE4A800690}"/>
                </a:ext>
              </a:extLst>
            </p:cNvPr>
            <p:cNvGrpSpPr/>
            <p:nvPr/>
          </p:nvGrpSpPr>
          <p:grpSpPr>
            <a:xfrm>
              <a:off x="8787174" y="19391"/>
              <a:ext cx="1162170" cy="838053"/>
              <a:chOff x="8787174" y="19391"/>
              <a:chExt cx="1162170" cy="838053"/>
            </a:xfrm>
          </p:grpSpPr>
          <p:sp>
            <p:nvSpPr>
              <p:cNvPr id="64" name="Flowchart: Alternate Process 63">
                <a:extLst>
                  <a:ext uri="{FF2B5EF4-FFF2-40B4-BE49-F238E27FC236}">
                    <a16:creationId xmlns:a16="http://schemas.microsoft.com/office/drawing/2014/main" id="{371BEC1A-9843-476E-AD42-AC193187D9CF}"/>
                  </a:ext>
                </a:extLst>
              </p:cNvPr>
              <p:cNvSpPr/>
              <p:nvPr/>
            </p:nvSpPr>
            <p:spPr>
              <a:xfrm>
                <a:off x="8787174" y="19391"/>
                <a:ext cx="1051376" cy="718080"/>
              </a:xfrm>
              <a:prstGeom prst="flowChartAlternateProcess">
                <a:avLst/>
              </a:prstGeom>
              <a:solidFill>
                <a:srgbClr val="FFF0D2"/>
              </a:solidFill>
              <a:ln>
                <a:solidFill>
                  <a:srgbClr val="FFF0D2"/>
                </a:solidFill>
              </a:ln>
              <a:effectLst>
                <a:softEdge rad="12700"/>
              </a:effec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B1D2021C-45BA-47C0-B774-BAFF98258BED}"/>
                  </a:ext>
                </a:extLst>
              </p:cNvPr>
              <p:cNvSpPr txBox="1"/>
              <p:nvPr/>
            </p:nvSpPr>
            <p:spPr>
              <a:xfrm>
                <a:off x="8963371" y="26447"/>
                <a:ext cx="98597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800">
                    <a:latin typeface="Century Gothic" panose="020B0502020202020204" pitchFamily="34" charset="0"/>
                  </a:rPr>
                  <a:t>Added Plant Power</a:t>
                </a:r>
              </a:p>
              <a:p>
                <a:endParaRPr lang="en-GB" sz="400">
                  <a:latin typeface="Century Gothic" panose="020B0502020202020204" pitchFamily="34" charset="0"/>
                </a:endParaRPr>
              </a:p>
              <a:p>
                <a:r>
                  <a:rPr lang="en-GB" sz="800">
                    <a:latin typeface="Century Gothic" panose="020B0502020202020204" pitchFamily="34" charset="0"/>
                  </a:rPr>
                  <a:t>Vegan</a:t>
                </a:r>
              </a:p>
              <a:p>
                <a:endParaRPr lang="en-GB" sz="400">
                  <a:latin typeface="Century Gothic" panose="020B0502020202020204" pitchFamily="34" charset="0"/>
                </a:endParaRPr>
              </a:p>
              <a:p>
                <a:r>
                  <a:rPr lang="en-GB" sz="800">
                    <a:latin typeface="Century Gothic" panose="020B0502020202020204" pitchFamily="34" charset="0"/>
                  </a:rPr>
                  <a:t>Wholemeal</a:t>
                </a:r>
              </a:p>
              <a:p>
                <a:endParaRPr lang="en-GB" sz="400">
                  <a:latin typeface="Century Gothic" panose="020B0502020202020204" pitchFamily="34" charset="0"/>
                </a:endParaRPr>
              </a:p>
              <a:p>
                <a:endParaRPr lang="en-GB" sz="400">
                  <a:latin typeface="Century Gothic" panose="020B0502020202020204" pitchFamily="34" charset="0"/>
                </a:endParaRPr>
              </a:p>
              <a:p>
                <a:r>
                  <a:rPr lang="en-GB" sz="800">
                    <a:latin typeface="Century Gothic" panose="020B0502020202020204" pitchFamily="34" charset="0"/>
                  </a:rPr>
                  <a:t>        </a:t>
                </a:r>
              </a:p>
            </p:txBody>
          </p:sp>
          <p:pic>
            <p:nvPicPr>
              <p:cNvPr id="68" name="Picture 67" descr="A picture containing object&#10;&#10;Description automatically generated">
                <a:extLst>
                  <a:ext uri="{FF2B5EF4-FFF2-40B4-BE49-F238E27FC236}">
                    <a16:creationId xmlns:a16="http://schemas.microsoft.com/office/drawing/2014/main" id="{8F1ABE6C-19A5-410A-B4C6-B8888810DB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32015" y="357528"/>
                <a:ext cx="181496" cy="104186"/>
              </a:xfrm>
              <a:prstGeom prst="rect">
                <a:avLst/>
              </a:prstGeom>
            </p:spPr>
          </p:pic>
        </p:grpSp>
        <p:pic>
          <p:nvPicPr>
            <p:cNvPr id="69" name="Picture 68" descr="A close up of a logo&#10;&#10;Description automatically generated">
              <a:extLst>
                <a:ext uri="{FF2B5EF4-FFF2-40B4-BE49-F238E27FC236}">
                  <a16:creationId xmlns:a16="http://schemas.microsoft.com/office/drawing/2014/main" id="{CB3F88E2-0225-4CD8-91E6-3F0F35C69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51254" y="529594"/>
              <a:ext cx="143018" cy="174096"/>
            </a:xfrm>
            <a:prstGeom prst="rect">
              <a:avLst/>
            </a:prstGeom>
          </p:spPr>
        </p:pic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31C3F2CB-019F-431B-8DBC-30D9F26D06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39451" y="109275"/>
              <a:ext cx="147249" cy="152424"/>
            </a:xfrm>
            <a:prstGeom prst="rect">
              <a:avLst/>
            </a:prstGeom>
          </p:spPr>
        </p:pic>
      </p:grpSp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95B76C9C-6591-44A7-BC61-1DFDD2F0242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094" y="4922831"/>
            <a:ext cx="147249" cy="152424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E192CCA6-23AF-49B6-A079-E34E492CD1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821" y="2959792"/>
            <a:ext cx="147249" cy="152424"/>
          </a:xfrm>
          <a:prstGeom prst="rect">
            <a:avLst/>
          </a:prstGeom>
        </p:spPr>
      </p:pic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603EAAC6-5CEE-46EA-8C4F-E908791EE1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109" y="1155828"/>
            <a:ext cx="147249" cy="152424"/>
          </a:xfrm>
          <a:prstGeom prst="rect">
            <a:avLst/>
          </a:prstGeom>
        </p:spPr>
      </p:pic>
      <p:pic>
        <p:nvPicPr>
          <p:cNvPr id="20" name="Picture 19" descr="A picture containing object&#10;&#10;Description automatically generated">
            <a:extLst>
              <a:ext uri="{FF2B5EF4-FFF2-40B4-BE49-F238E27FC236}">
                <a16:creationId xmlns:a16="http://schemas.microsoft.com/office/drawing/2014/main" id="{EDCF7CD9-B526-4806-AB00-3E547BF82B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390" y="1571774"/>
            <a:ext cx="181496" cy="104186"/>
          </a:xfrm>
          <a:prstGeom prst="rect">
            <a:avLst/>
          </a:prstGeom>
        </p:spPr>
      </p:pic>
      <p:pic>
        <p:nvPicPr>
          <p:cNvPr id="22" name="Picture 21" descr="A picture containing object&#10;&#10;Description automatically generated">
            <a:extLst>
              <a:ext uri="{FF2B5EF4-FFF2-40B4-BE49-F238E27FC236}">
                <a16:creationId xmlns:a16="http://schemas.microsoft.com/office/drawing/2014/main" id="{FB0366CD-182E-4529-8482-D1D66F1E69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739" y="3443689"/>
            <a:ext cx="181496" cy="104186"/>
          </a:xfrm>
          <a:prstGeom prst="rect">
            <a:avLst/>
          </a:prstGeom>
        </p:spPr>
      </p:pic>
      <p:pic>
        <p:nvPicPr>
          <p:cNvPr id="23" name="Picture 22" descr="A picture containing object&#10;&#10;Description automatically generated">
            <a:extLst>
              <a:ext uri="{FF2B5EF4-FFF2-40B4-BE49-F238E27FC236}">
                <a16:creationId xmlns:a16="http://schemas.microsoft.com/office/drawing/2014/main" id="{992570CC-AF49-4918-B49C-3B8E951BD6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805" y="3514741"/>
            <a:ext cx="181496" cy="104186"/>
          </a:xfrm>
          <a:prstGeom prst="rect">
            <a:avLst/>
          </a:prstGeom>
        </p:spPr>
      </p:pic>
      <p:pic>
        <p:nvPicPr>
          <p:cNvPr id="26" name="Picture 25" descr="A picture containing object&#10;&#10;Description automatically generated">
            <a:extLst>
              <a:ext uri="{FF2B5EF4-FFF2-40B4-BE49-F238E27FC236}">
                <a16:creationId xmlns:a16="http://schemas.microsoft.com/office/drawing/2014/main" id="{4BA9E3E9-2574-4D8F-BD26-564567F1A2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293" y="5446461"/>
            <a:ext cx="181496" cy="104186"/>
          </a:xfrm>
          <a:prstGeom prst="rect">
            <a:avLst/>
          </a:prstGeom>
        </p:spPr>
      </p:pic>
      <p:pic>
        <p:nvPicPr>
          <p:cNvPr id="27" name="Picture 26" descr="A picture containing object&#10;&#10;Description automatically generated">
            <a:extLst>
              <a:ext uri="{FF2B5EF4-FFF2-40B4-BE49-F238E27FC236}">
                <a16:creationId xmlns:a16="http://schemas.microsoft.com/office/drawing/2014/main" id="{B4BA3139-7D8E-4F6F-A16E-59613C8DBE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805" y="5422798"/>
            <a:ext cx="181496" cy="104186"/>
          </a:xfrm>
          <a:prstGeom prst="rect">
            <a:avLst/>
          </a:prstGeom>
        </p:spPr>
      </p:pic>
      <p:pic>
        <p:nvPicPr>
          <p:cNvPr id="29" name="Picture 28" descr="A picture containing object&#10;&#10;Description automatically generated">
            <a:extLst>
              <a:ext uri="{FF2B5EF4-FFF2-40B4-BE49-F238E27FC236}">
                <a16:creationId xmlns:a16="http://schemas.microsoft.com/office/drawing/2014/main" id="{0D8C923C-A0B4-4E53-9E71-481EFCC10E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035" y="4298667"/>
            <a:ext cx="181496" cy="104186"/>
          </a:xfrm>
          <a:prstGeom prst="rect">
            <a:avLst/>
          </a:prstGeom>
        </p:spPr>
      </p:pic>
      <p:pic>
        <p:nvPicPr>
          <p:cNvPr id="30" name="Picture 29" descr="A picture containing object&#10;&#10;Description automatically generated">
            <a:extLst>
              <a:ext uri="{FF2B5EF4-FFF2-40B4-BE49-F238E27FC236}">
                <a16:creationId xmlns:a16="http://schemas.microsoft.com/office/drawing/2014/main" id="{5D337CEA-5F71-4A8F-ADC3-D3F35E6CA9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353" y="4281529"/>
            <a:ext cx="181496" cy="104186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53F6FAE5-B412-4FD4-90C4-52D2EC78B5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389" y="2053811"/>
            <a:ext cx="143018" cy="174096"/>
          </a:xfrm>
          <a:prstGeom prst="rect">
            <a:avLst/>
          </a:prstGeom>
        </p:spPr>
      </p:pic>
      <p:pic>
        <p:nvPicPr>
          <p:cNvPr id="42" name="Picture 41" descr="A close up of a logo&#10;&#10;Description automatically generated">
            <a:extLst>
              <a:ext uri="{FF2B5EF4-FFF2-40B4-BE49-F238E27FC236}">
                <a16:creationId xmlns:a16="http://schemas.microsoft.com/office/drawing/2014/main" id="{60BFB196-AFA8-4120-9BB1-F5D7B6691C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365" y="4246574"/>
            <a:ext cx="143018" cy="174096"/>
          </a:xfrm>
          <a:prstGeom prst="rect">
            <a:avLst/>
          </a:prstGeom>
        </p:spPr>
      </p:pic>
      <p:pic>
        <p:nvPicPr>
          <p:cNvPr id="43" name="Picture 42" descr="A close up of a logo&#10;&#10;Description automatically generated">
            <a:extLst>
              <a:ext uri="{FF2B5EF4-FFF2-40B4-BE49-F238E27FC236}">
                <a16:creationId xmlns:a16="http://schemas.microsoft.com/office/drawing/2014/main" id="{0F9B6AE2-7CC2-4A1E-8DB6-15F4131A6F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324" y="4912826"/>
            <a:ext cx="143018" cy="174096"/>
          </a:xfrm>
          <a:prstGeom prst="rect">
            <a:avLst/>
          </a:prstGeom>
        </p:spPr>
      </p:pic>
      <p:pic>
        <p:nvPicPr>
          <p:cNvPr id="45" name="Picture 44" descr="A close up of a logo&#10;&#10;Description automatically generated">
            <a:extLst>
              <a:ext uri="{FF2B5EF4-FFF2-40B4-BE49-F238E27FC236}">
                <a16:creationId xmlns:a16="http://schemas.microsoft.com/office/drawing/2014/main" id="{039F3D21-E332-4204-B5BE-FD3023879B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348" y="1516834"/>
            <a:ext cx="143018" cy="174096"/>
          </a:xfrm>
          <a:prstGeom prst="rect">
            <a:avLst/>
          </a:prstGeom>
        </p:spPr>
      </p:pic>
      <p:pic>
        <p:nvPicPr>
          <p:cNvPr id="46" name="Picture 45" descr="A close up of a logo&#10;&#10;Description automatically generated">
            <a:extLst>
              <a:ext uri="{FF2B5EF4-FFF2-40B4-BE49-F238E27FC236}">
                <a16:creationId xmlns:a16="http://schemas.microsoft.com/office/drawing/2014/main" id="{E990CFC0-EDBA-4B36-8522-4178AD1445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39" y="1131849"/>
            <a:ext cx="143018" cy="174096"/>
          </a:xfrm>
          <a:prstGeom prst="rect">
            <a:avLst/>
          </a:prstGeom>
        </p:spPr>
      </p:pic>
      <p:pic>
        <p:nvPicPr>
          <p:cNvPr id="47" name="Picture 46" descr="A close up of a logo&#10;&#10;Description automatically generated">
            <a:extLst>
              <a:ext uri="{FF2B5EF4-FFF2-40B4-BE49-F238E27FC236}">
                <a16:creationId xmlns:a16="http://schemas.microsoft.com/office/drawing/2014/main" id="{4A88DC9D-EF3E-4EB9-8533-1E095F3E2F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325" y="5262928"/>
            <a:ext cx="143018" cy="174096"/>
          </a:xfrm>
          <a:prstGeom prst="rect">
            <a:avLst/>
          </a:prstGeom>
        </p:spPr>
      </p:pic>
      <p:pic>
        <p:nvPicPr>
          <p:cNvPr id="48" name="Picture 47" descr="A picture containing object&#10;&#10;Description automatically generated">
            <a:extLst>
              <a:ext uri="{FF2B5EF4-FFF2-40B4-BE49-F238E27FC236}">
                <a16:creationId xmlns:a16="http://schemas.microsoft.com/office/drawing/2014/main" id="{54C7E4BF-3445-4890-AABC-F7772745CF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383" y="2212787"/>
            <a:ext cx="181496" cy="104186"/>
          </a:xfrm>
          <a:prstGeom prst="rect">
            <a:avLst/>
          </a:prstGeom>
        </p:spPr>
      </p:pic>
      <p:pic>
        <p:nvPicPr>
          <p:cNvPr id="49" name="Picture 48" descr="A picture containing object&#10;&#10;Description automatically generated">
            <a:extLst>
              <a:ext uri="{FF2B5EF4-FFF2-40B4-BE49-F238E27FC236}">
                <a16:creationId xmlns:a16="http://schemas.microsoft.com/office/drawing/2014/main" id="{AED0E443-0920-4367-BD55-BF6FCB295E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574" y="6028284"/>
            <a:ext cx="181496" cy="104186"/>
          </a:xfrm>
          <a:prstGeom prst="rect">
            <a:avLst/>
          </a:prstGeom>
        </p:spPr>
      </p:pic>
      <p:pic>
        <p:nvPicPr>
          <p:cNvPr id="52" name="Picture 51" descr="A close up of a logo&#10;&#10;Description automatically generated">
            <a:extLst>
              <a:ext uri="{FF2B5EF4-FFF2-40B4-BE49-F238E27FC236}">
                <a16:creationId xmlns:a16="http://schemas.microsoft.com/office/drawing/2014/main" id="{0275B0F8-72AD-4B30-9EAA-4DBD3E2ECE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389" y="5386433"/>
            <a:ext cx="143018" cy="174096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A4DC2690-2CC1-4974-AC45-68AC6A32A2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850" y="3455392"/>
            <a:ext cx="143018" cy="174096"/>
          </a:xfrm>
          <a:prstGeom prst="rect">
            <a:avLst/>
          </a:prstGeom>
        </p:spPr>
      </p:pic>
      <p:pic>
        <p:nvPicPr>
          <p:cNvPr id="55" name="Picture 54" descr="A picture containing object&#10;&#10;Description automatically generated">
            <a:extLst>
              <a:ext uri="{FF2B5EF4-FFF2-40B4-BE49-F238E27FC236}">
                <a16:creationId xmlns:a16="http://schemas.microsoft.com/office/drawing/2014/main" id="{DA560FBF-CFE3-41F5-A84C-C27517F8AA4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860" y="3495782"/>
            <a:ext cx="181496" cy="104186"/>
          </a:xfrm>
          <a:prstGeom prst="rect">
            <a:avLst/>
          </a:prstGeom>
        </p:spPr>
      </p:pic>
      <p:pic>
        <p:nvPicPr>
          <p:cNvPr id="50" name="Picture 49" descr="A picture containing text&#10;&#10;Description automatically generated">
            <a:extLst>
              <a:ext uri="{FF2B5EF4-FFF2-40B4-BE49-F238E27FC236}">
                <a16:creationId xmlns:a16="http://schemas.microsoft.com/office/drawing/2014/main" id="{2EBCDF10-BD6D-4FB7-9E42-6B6420A9A88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283" y="933415"/>
            <a:ext cx="412084" cy="574609"/>
          </a:xfrm>
          <a:prstGeom prst="rect">
            <a:avLst/>
          </a:prstGeom>
        </p:spPr>
      </p:pic>
      <p:pic>
        <p:nvPicPr>
          <p:cNvPr id="51" name="Picture 50" descr="Shape&#10;&#10;Description automatically generated">
            <a:extLst>
              <a:ext uri="{FF2B5EF4-FFF2-40B4-BE49-F238E27FC236}">
                <a16:creationId xmlns:a16="http://schemas.microsoft.com/office/drawing/2014/main" id="{652DD260-2EFC-4AFC-8065-F3AAF5886B0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395" y="2761168"/>
            <a:ext cx="572249" cy="418015"/>
          </a:xfrm>
          <a:prstGeom prst="rect">
            <a:avLst/>
          </a:prstGeom>
        </p:spPr>
      </p:pic>
      <p:pic>
        <p:nvPicPr>
          <p:cNvPr id="57" name="Picture 56" descr="A picture containing object&#10;&#10;Description automatically generated">
            <a:extLst>
              <a:ext uri="{FF2B5EF4-FFF2-40B4-BE49-F238E27FC236}">
                <a16:creationId xmlns:a16="http://schemas.microsoft.com/office/drawing/2014/main" id="{32498CA7-EEEC-4A71-A140-9D46516F84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847" y="1583783"/>
            <a:ext cx="181496" cy="104186"/>
          </a:xfrm>
          <a:prstGeom prst="rect">
            <a:avLst/>
          </a:prstGeom>
        </p:spPr>
      </p:pic>
      <p:pic>
        <p:nvPicPr>
          <p:cNvPr id="44" name="Picture 43" descr="A picture containing object&#10;&#10;Description automatically generated">
            <a:extLst>
              <a:ext uri="{FF2B5EF4-FFF2-40B4-BE49-F238E27FC236}">
                <a16:creationId xmlns:a16="http://schemas.microsoft.com/office/drawing/2014/main" id="{5AAE7CEC-5EA9-4DCF-A169-CA784AAF76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992" y="5446461"/>
            <a:ext cx="181496" cy="10418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D301DD6F-476F-4099-BA96-8B9760DFDA6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453" y="4912826"/>
            <a:ext cx="293200" cy="387904"/>
          </a:xfrm>
          <a:prstGeom prst="rect">
            <a:avLst/>
          </a:prstGeom>
        </p:spPr>
      </p:pic>
      <p:pic>
        <p:nvPicPr>
          <p:cNvPr id="58" name="Picture 57" descr="A picture containing object&#10;&#10;Description automatically generated">
            <a:extLst>
              <a:ext uri="{FF2B5EF4-FFF2-40B4-BE49-F238E27FC236}">
                <a16:creationId xmlns:a16="http://schemas.microsoft.com/office/drawing/2014/main" id="{FE617D10-60F8-4096-8ADE-834C161496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846" y="1570079"/>
            <a:ext cx="181496" cy="104186"/>
          </a:xfrm>
          <a:prstGeom prst="rect">
            <a:avLst/>
          </a:prstGeom>
        </p:spPr>
      </p:pic>
      <p:pic>
        <p:nvPicPr>
          <p:cNvPr id="59" name="Picture 58" descr="A close up of a logo&#10;&#10;Description automatically generated">
            <a:extLst>
              <a:ext uri="{FF2B5EF4-FFF2-40B4-BE49-F238E27FC236}">
                <a16:creationId xmlns:a16="http://schemas.microsoft.com/office/drawing/2014/main" id="{532DDDE3-8DF8-4EC0-B92E-ABA2F8F4249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373" y="2983109"/>
            <a:ext cx="181496" cy="187875"/>
          </a:xfrm>
          <a:prstGeom prst="rect">
            <a:avLst/>
          </a:prstGeom>
        </p:spPr>
      </p:pic>
      <p:pic>
        <p:nvPicPr>
          <p:cNvPr id="60" name="Picture 59" descr="A picture containing shape&#10;&#10;Description automatically generated">
            <a:extLst>
              <a:ext uri="{FF2B5EF4-FFF2-40B4-BE49-F238E27FC236}">
                <a16:creationId xmlns:a16="http://schemas.microsoft.com/office/drawing/2014/main" id="{94ED5D22-2A09-4233-A704-C162F34C684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686" y="944460"/>
            <a:ext cx="245174" cy="212042"/>
          </a:xfrm>
          <a:prstGeom prst="rect">
            <a:avLst/>
          </a:prstGeom>
        </p:spPr>
      </p:pic>
      <p:pic>
        <p:nvPicPr>
          <p:cNvPr id="61" name="Picture 60" descr="A picture containing object&#10;&#10;Description automatically generated">
            <a:extLst>
              <a:ext uri="{FF2B5EF4-FFF2-40B4-BE49-F238E27FC236}">
                <a16:creationId xmlns:a16="http://schemas.microsoft.com/office/drawing/2014/main" id="{3AA98F9B-5239-46DB-B76B-F392A370307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847" y="5460116"/>
            <a:ext cx="181496" cy="104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078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-1235242" y="7555832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L>
                    <a:lnR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R>
                    <a:lnT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T>
                    <a:lnB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B645F6-9C1E-4BA8-942C-BB4E3E4CEC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275566"/>
              </p:ext>
            </p:extLst>
          </p:nvPr>
        </p:nvGraphicFramePr>
        <p:xfrm>
          <a:off x="128151" y="501443"/>
          <a:ext cx="8544592" cy="62334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05072">
                  <a:extLst>
                    <a:ext uri="{9D8B030D-6E8A-4147-A177-3AD203B41FA5}">
                      <a16:colId xmlns:a16="http://schemas.microsoft.com/office/drawing/2014/main" val="3931940056"/>
                    </a:ext>
                  </a:extLst>
                </a:gridCol>
                <a:gridCol w="879520">
                  <a:extLst>
                    <a:ext uri="{9D8B030D-6E8A-4147-A177-3AD203B41FA5}">
                      <a16:colId xmlns:a16="http://schemas.microsoft.com/office/drawing/2014/main" val="1802426597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967589502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42676253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4290988203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195512949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111424220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l"/>
                      <a:endParaRPr lang="en-GB" sz="1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>
                          <a:solidFill>
                            <a:schemeClr val="tx1"/>
                          </a:solidFill>
                          <a:latin typeface="Century Gothic"/>
                        </a:rPr>
                        <a:t>Monday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>
                          <a:solidFill>
                            <a:schemeClr val="tx1"/>
                          </a:solidFill>
                          <a:latin typeface="Century Gothic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792794"/>
                  </a:ext>
                </a:extLst>
              </a:tr>
              <a:tr h="0">
                <a:tc rowSpan="5">
                  <a:txBody>
                    <a:bodyPr/>
                    <a:lstStyle/>
                    <a:p>
                      <a:pPr algn="l"/>
                      <a:endParaRPr lang="en-GB" sz="1100" b="1" dirty="0">
                        <a:latin typeface="Century Gothic"/>
                      </a:endParaRP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Week One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31/10/2022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21/11/2022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12/12/2022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16/01/2023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06/02/2023</a:t>
                      </a:r>
                    </a:p>
                    <a:p>
                      <a:pPr algn="l"/>
                      <a:endParaRPr lang="en-GB" sz="1100" b="1" dirty="0">
                        <a:latin typeface="Century Gothic"/>
                      </a:endParaRPr>
                    </a:p>
                    <a:p>
                      <a:pPr algn="l"/>
                      <a:endParaRPr lang="en-GB" sz="1100" b="1" dirty="0">
                        <a:latin typeface="Century Gothic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Cheesy Swirl with New Potatoes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#V27 #SD2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800" dirty="0"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</a:rPr>
                        <a:t>Chicken Curry with Rice</a:t>
                      </a:r>
                      <a:r>
                        <a:rPr lang="en-GB" sz="800" b="1" dirty="0">
                          <a:solidFill>
                            <a:schemeClr val="accent6"/>
                          </a:solidFill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</a:rPr>
                        <a:t> #SD84</a:t>
                      </a:r>
                      <a:endParaRPr lang="en-GB" sz="800" dirty="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/>
                        </a:rPr>
                        <a:t>Roast of the Day with Stuffing, Roast Potatoes and Gravy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 #SD7 #SD82 #SD40 #SD107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 panose="020B0502020202020204" pitchFamily="34" charset="0"/>
                        </a:rPr>
                        <a:t>Build a Burger Day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 panose="020B0502020202020204" pitchFamily="34" charset="0"/>
                        </a:rPr>
                        <a:t>A choice of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 panose="020B0502020202020204" pitchFamily="34" charset="0"/>
                        </a:rPr>
                        <a:t>Burger (meat, veggie or vegan) with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 panose="020B0502020202020204" pitchFamily="34" charset="0"/>
                        </a:rPr>
                        <a:t>Toppings and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 panose="020B0502020202020204" pitchFamily="34" charset="0"/>
                        </a:rPr>
                        <a:t>Potato Wedges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/>
                        </a:rPr>
                        <a:t>Fishfingers/ Salmon Fishfingers with Chips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#F6 / #F1 #SD5 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93287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Tomato Pasta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#V188 #SD11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Veggie Wrap Stack with Rice </a:t>
                      </a:r>
                      <a:r>
                        <a:rPr lang="en-GB" sz="800" b="1" dirty="0">
                          <a:solidFill>
                            <a:schemeClr val="accent6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#V105 #SD84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Crunchy Top Veg Bake </a:t>
                      </a:r>
                      <a:r>
                        <a:rPr lang="en-GB" sz="750" dirty="0">
                          <a:latin typeface="Century Gothic" panose="020B0502020202020204" pitchFamily="34" charset="0"/>
                        </a:rPr>
                        <a:t>with Roast Potatoes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#V193 #SD7 #SD82 #SD107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Veggie Tortilla Stack with Rice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/>
                        </a:rPr>
                        <a:t>Cheese Omelette with Chips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#V24 #SD5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871776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Vegetables 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/>
                        </a:rPr>
                        <a:t>Cauliflower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#SD27</a:t>
                      </a:r>
                      <a:endParaRPr lang="en-GB" sz="750" dirty="0">
                        <a:latin typeface="Century Gothic"/>
                      </a:endParaRPr>
                    </a:p>
                    <a:p>
                      <a:r>
                        <a:rPr lang="en-GB" sz="750" dirty="0">
                          <a:latin typeface="Century Gothic"/>
                        </a:rPr>
                        <a:t>Green Beans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#SD24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/>
                        </a:rPr>
                        <a:t>Peas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#SD18</a:t>
                      </a:r>
                      <a:endParaRPr lang="en-GB" sz="750" dirty="0">
                        <a:latin typeface="Century Gothic"/>
                      </a:endParaRPr>
                    </a:p>
                    <a:p>
                      <a:r>
                        <a:rPr lang="en-GB" sz="750" dirty="0">
                          <a:latin typeface="Century Gothic"/>
                        </a:rPr>
                        <a:t>Sweetcorn 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#SD19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Carrot &amp; Swede Mash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#SD53</a:t>
                      </a:r>
                      <a:endParaRPr lang="en-GB" sz="750" dirty="0">
                        <a:latin typeface="Century Gothic"/>
                      </a:endParaRPr>
                    </a:p>
                    <a:p>
                      <a:r>
                        <a:rPr lang="en-GB" sz="750" dirty="0">
                          <a:latin typeface="Century Gothic"/>
                        </a:rPr>
                        <a:t>Cabbage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#SD35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 panose="020B0502020202020204" pitchFamily="34" charset="0"/>
                        </a:rPr>
                        <a:t>Sweetcorn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#SD19</a:t>
                      </a:r>
                      <a:endParaRPr lang="en-GB" sz="75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750" dirty="0">
                          <a:latin typeface="Century Gothic" panose="020B0502020202020204" pitchFamily="34" charset="0"/>
                        </a:rPr>
                        <a:t>Roasted Peppers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#SD26</a:t>
                      </a:r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/>
                        </a:rPr>
                        <a:t>Peas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#SD18</a:t>
                      </a:r>
                      <a:endParaRPr lang="en-GB" sz="750" dirty="0">
                        <a:latin typeface="Century Gothic"/>
                      </a:endParaRPr>
                    </a:p>
                    <a:p>
                      <a:r>
                        <a:rPr lang="en-GB" sz="750" dirty="0">
                          <a:latin typeface="Century Gothic"/>
                        </a:rPr>
                        <a:t>Baked Beans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#SD22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193297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0D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Dessert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Pear and Chocolate Crumble with Custard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 #D142 #D2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Yoghurt &amp; Raisin Cake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#D172</a:t>
                      </a:r>
                      <a:endParaRPr lang="en-GB" sz="750" dirty="0">
                        <a:latin typeface="Century Gothic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Fresh Fruit and Yoghurt Station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Seasonal Root Cake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#D211</a:t>
                      </a:r>
                      <a:endParaRPr lang="en-GB" sz="750" dirty="0">
                        <a:latin typeface="Century Gothic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/>
                        </a:rPr>
                        <a:t>Vanilla Shortbread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#D57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820727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algn="l"/>
                      <a:endParaRPr lang="en-GB" sz="1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Or a choice of Yoghurt &amp; Fresh Fruit available daily</a:t>
                      </a:r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522822"/>
                  </a:ext>
                </a:extLst>
              </a:tr>
              <a:tr h="0">
                <a:tc rowSpan="5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Week Two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07/11/2022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28/11/2022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02/01/2023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23/01/2023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13/02/2023</a:t>
                      </a:r>
                    </a:p>
                    <a:p>
                      <a:pPr algn="l"/>
                      <a:endParaRPr lang="en-GB" sz="1100" b="1" dirty="0">
                        <a:latin typeface="Century Gothic"/>
                      </a:endParaRPr>
                    </a:p>
                    <a:p>
                      <a:pPr algn="l"/>
                      <a:endParaRPr lang="en-GB" sz="1100" b="1" dirty="0">
                        <a:latin typeface="Century Gothic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Mac and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Cheese Station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A choice of different Mac &amp; Cheese flavours, with meat &amp; vegetarian toppings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Chicken Pie with Mashed Potato </a:t>
                      </a:r>
                      <a:r>
                        <a:rPr lang="en-GB" sz="800" b="1" dirty="0">
                          <a:solidFill>
                            <a:schemeClr val="accent6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#C59 #SD1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Sausage, Onions and Gravy with Roast Potatoes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#P3 #SD7 #SD82 </a:t>
                      </a:r>
                      <a:r>
                        <a:rPr lang="en-GB" sz="750" b="1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#SD107 #SD116</a:t>
                      </a:r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Spaghetti Bolognaise with Garlic Bread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#B37 #SD8 #SD50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Fishfingers with Chips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#F6 #SD5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8475640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dirty="0">
                          <a:latin typeface="Century Gothic" panose="020B0502020202020204" pitchFamily="34" charset="0"/>
                        </a:rPr>
                        <a:t>Macaroni Cheese with Garlic Bread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highlight>
                            <a:srgbClr val="FFFF00"/>
                          </a:highlight>
                          <a:latin typeface="Century Gothic"/>
                        </a:rPr>
                        <a:t>Veggie Shepherd’s Pie with Gravy </a:t>
                      </a:r>
                      <a:r>
                        <a:rPr lang="en-GB" sz="800" b="1" dirty="0">
                          <a:solidFill>
                            <a:schemeClr val="accent6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#V170 #SD107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Cauliflower and Broccoli Cheese with Roast Potatoes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#V210 #SD7 #SD82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latin typeface="Century Gothic" panose="020B0502020202020204" pitchFamily="34" charset="0"/>
                        </a:rPr>
                        <a:t>Vegetable Fajitas with Rice </a:t>
                      </a:r>
                      <a:r>
                        <a:rPr lang="en-GB" sz="750" b="1" i="0" u="none" strike="noStrike" noProof="0" dirty="0">
                          <a:solidFill>
                            <a:schemeClr val="accent6"/>
                          </a:solidFill>
                          <a:latin typeface="Century Gothic"/>
                        </a:rPr>
                        <a:t>#V211 #SD84</a:t>
                      </a:r>
                      <a:endParaRPr lang="en-US" sz="750" b="1" i="0" u="none" strike="noStrike" noProof="0" dirty="0">
                        <a:solidFill>
                          <a:schemeClr val="accent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 panose="020B0502020202020204" pitchFamily="34" charset="0"/>
                        </a:rPr>
                        <a:t>Mexican Roll with Chips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#V161 #SD5</a:t>
                      </a:r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182692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Vegetables 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/>
                        </a:rPr>
                        <a:t>Peas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#SD18</a:t>
                      </a:r>
                      <a:endParaRPr lang="en-GB" sz="750" dirty="0">
                        <a:latin typeface="Century Gothic"/>
                      </a:endParaRPr>
                    </a:p>
                    <a:p>
                      <a:r>
                        <a:rPr lang="en-GB" sz="750" dirty="0">
                          <a:latin typeface="Century Gothic"/>
                        </a:rPr>
                        <a:t>Carrots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#SD28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Broccoli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#SD20</a:t>
                      </a:r>
                      <a:endParaRPr lang="en-GB" sz="750" dirty="0">
                        <a:latin typeface="Century Gothic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Sweetcorn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#SD19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Carrots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#SD28</a:t>
                      </a:r>
                      <a:endParaRPr lang="en-GB" sz="75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Brussel Sprouts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#SD64</a:t>
                      </a:r>
                      <a:endParaRPr lang="en-GB" sz="75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 panose="020B0502020202020204" pitchFamily="34" charset="0"/>
                        </a:rPr>
                        <a:t>Green Beans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#SD24</a:t>
                      </a:r>
                      <a:endParaRPr lang="en-GB" sz="75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750" dirty="0">
                          <a:latin typeface="Century Gothic" panose="020B0502020202020204" pitchFamily="34" charset="0"/>
                        </a:rPr>
                        <a:t>Roasted Butternut Squash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#SD31</a:t>
                      </a:r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/>
                        </a:rPr>
                        <a:t>Peas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#SD18</a:t>
                      </a:r>
                      <a:endParaRPr lang="en-GB" sz="750" dirty="0">
                        <a:latin typeface="Century Gothic"/>
                      </a:endParaRPr>
                    </a:p>
                    <a:p>
                      <a:r>
                        <a:rPr lang="en-GB" sz="750" dirty="0">
                          <a:latin typeface="Century Gothic"/>
                        </a:rPr>
                        <a:t>Baked Beans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#SD22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034328"/>
                  </a:ext>
                </a:extLst>
              </a:tr>
              <a:tr h="25600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Dessert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Raspberry Jelly with Mandarins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#D217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Chocolate Drizzle Cake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#D198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Fresh Fruit and Yoghurt Station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Apple &amp; Blackberry Roll with Custard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#D218 #D2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Oaty Cookie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#D85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660665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algn="l"/>
                      <a:endParaRPr lang="en-GB" sz="1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Or a choice of Yoghurt &amp; Fresh Fruit available daily</a:t>
                      </a:r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8834137"/>
                  </a:ext>
                </a:extLst>
              </a:tr>
              <a:tr h="216000">
                <a:tc rowSpan="5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Week 3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14/11/2022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05/12/2022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09/01/2023</a:t>
                      </a:r>
                    </a:p>
                    <a:p>
                      <a:pPr algn="ctr"/>
                      <a:r>
                        <a:rPr lang="en-GB" sz="1100" b="1" dirty="0">
                          <a:latin typeface="Century Gothic"/>
                        </a:rPr>
                        <a:t>30/01/2023</a:t>
                      </a:r>
                    </a:p>
                    <a:p>
                      <a:pPr algn="l"/>
                      <a:endParaRPr lang="en-GB" sz="1100" b="1" dirty="0">
                        <a:latin typeface="Century Gothic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Cheese and Tomato Pizza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#V203</a:t>
                      </a:r>
                      <a:endParaRPr lang="en-GB" sz="75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Sausage Roll with Potato Wedges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#P19 #SD6</a:t>
                      </a:r>
                      <a:endParaRPr lang="en-GB" sz="75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/>
                        </a:rPr>
                        <a:t>Quirky Bird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latin typeface="Century Gothic"/>
                        </a:rPr>
                        <a:t>A choice of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latin typeface="Century Gothic"/>
                        </a:rPr>
                        <a:t>flavoured Chicken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latin typeface="Century Gothic"/>
                        </a:rPr>
                        <a:t>or vegan Quorn,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latin typeface="Century Gothic"/>
                        </a:rPr>
                        <a:t>With Potato Wedges and Salads</a:t>
                      </a:r>
                      <a:endParaRPr lang="en-GB" sz="750" b="0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Sticky Chicken Noodles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#C87</a:t>
                      </a:r>
                      <a:endParaRPr lang="en-GB" sz="750" b="1" dirty="0">
                        <a:solidFill>
                          <a:schemeClr val="accent6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Fishfingers with Chips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#F6 #SD5 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2831926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Option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Veggie Chilli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 with Rice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#V138 #SD84</a:t>
                      </a:r>
                      <a:endParaRPr lang="en-GB" sz="75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50" dirty="0">
                          <a:latin typeface="Century Gothic" panose="020B0502020202020204" pitchFamily="34" charset="0"/>
                        </a:rPr>
                        <a:t>Veggie Sausage with Potato Wedges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#V182 #SD6</a:t>
                      </a:r>
                      <a:endParaRPr lang="en-US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800" i="0" dirty="0">
                          <a:highlight>
                            <a:srgbClr val="00FFFF"/>
                          </a:highlight>
                          <a:latin typeface="Century Gothic" panose="020B0502020202020204" pitchFamily="34" charset="0"/>
                        </a:rPr>
                        <a:t>Lemon and Herb Quorn with Jollof Rice</a:t>
                      </a:r>
                      <a:endParaRPr lang="en-GB" sz="800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Chinese Vegetable Curry with Rice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#V212 #SD84</a:t>
                      </a:r>
                      <a:endParaRPr lang="en-US" sz="750" dirty="0">
                        <a:solidFill>
                          <a:schemeClr val="accent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Cheese Quiche with Chips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#V113 #SD5</a:t>
                      </a:r>
                      <a:endParaRPr lang="en-GB" sz="75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08788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Vegetables 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Green Beans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#SD24</a:t>
                      </a:r>
                      <a:endParaRPr lang="en-GB" sz="750" dirty="0">
                        <a:latin typeface="Century Gothic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Carrots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#SD28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 panose="020B0502020202020204" pitchFamily="34" charset="0"/>
                        </a:rPr>
                        <a:t>Baked Beans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#SD22</a:t>
                      </a:r>
                      <a:endParaRPr lang="en-GB" sz="75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750" dirty="0">
                          <a:latin typeface="Century Gothic" panose="020B0502020202020204" pitchFamily="34" charset="0"/>
                        </a:rPr>
                        <a:t>Sweetcorn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#SD19</a:t>
                      </a:r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Cauliflower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#SD27</a:t>
                      </a:r>
                      <a:endParaRPr lang="en-GB" sz="750" dirty="0">
                        <a:latin typeface="Century Gothic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Peas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#SD18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Broccoli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#SD20</a:t>
                      </a:r>
                      <a:endParaRPr lang="en-GB" sz="75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Carrots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#SD28</a:t>
                      </a:r>
                      <a:endParaRPr lang="en-GB" sz="75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/>
                        </a:rPr>
                        <a:t>Mushy Peas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#SD111</a:t>
                      </a:r>
                      <a:endParaRPr lang="en-GB" sz="750" dirty="0">
                        <a:latin typeface="Century Gothic"/>
                      </a:endParaRPr>
                    </a:p>
                    <a:p>
                      <a:r>
                        <a:rPr lang="en-GB" sz="750" dirty="0">
                          <a:latin typeface="Century Gothic"/>
                        </a:rPr>
                        <a:t>Baked Beans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#SD22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2454249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800">
                          <a:latin typeface="Century Gothic"/>
                        </a:rPr>
                        <a:t>Dessert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750" dirty="0">
                          <a:solidFill>
                            <a:schemeClr val="tx1"/>
                          </a:solidFill>
                          <a:latin typeface="Century Gothic"/>
                        </a:rPr>
                        <a:t>Marble Cake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#D199</a:t>
                      </a:r>
                      <a:endParaRPr lang="en-GB" sz="75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/>
                        </a:rPr>
                        <a:t>Chocolate Cookie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#D40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Fresh Fruit and Yoghurt Station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 panose="020B0502020202020204" pitchFamily="34" charset="0"/>
                        </a:rPr>
                        <a:t>Banana Sponge with Custard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#D173 #D2</a:t>
                      </a:r>
                      <a:endParaRPr lang="en-GB" sz="75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50" dirty="0">
                          <a:latin typeface="Century Gothic"/>
                        </a:rPr>
                        <a:t>Apple, Cheese and Crackers </a:t>
                      </a:r>
                      <a:r>
                        <a:rPr lang="en-GB" sz="750" b="1" dirty="0">
                          <a:solidFill>
                            <a:schemeClr val="accent6"/>
                          </a:solidFill>
                          <a:latin typeface="Century Gothic"/>
                        </a:rPr>
                        <a:t>#D4</a:t>
                      </a:r>
                      <a:endParaRPr lang="en-GB" sz="750" dirty="0">
                        <a:solidFill>
                          <a:srgbClr val="FF0000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958128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pPr algn="l"/>
                      <a:endParaRPr lang="en-GB" sz="11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GB" sz="750" dirty="0">
                          <a:latin typeface="Century Gothic"/>
                        </a:rPr>
                        <a:t>Or a choice of Yoghurt &amp; Fresh Fruit available daily</a:t>
                      </a:r>
                      <a:endParaRPr lang="en-GB" sz="75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FFF0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5851172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89AF887B-F3B6-4EF7-97D6-B8BCE0E9F8EE}"/>
              </a:ext>
            </a:extLst>
          </p:cNvPr>
          <p:cNvSpPr/>
          <p:nvPr/>
        </p:nvSpPr>
        <p:spPr>
          <a:xfrm>
            <a:off x="2020186" y="84091"/>
            <a:ext cx="6652557" cy="307777"/>
          </a:xfrm>
          <a:prstGeom prst="rect">
            <a:avLst/>
          </a:prstGeom>
          <a:solidFill>
            <a:srgbClr val="FFF0D2"/>
          </a:solidFill>
          <a:ln>
            <a:solidFill>
              <a:srgbClr val="FF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18584" y="101943"/>
            <a:ext cx="58090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Century Gothic" panose="020B0502020202020204" pitchFamily="34" charset="0"/>
              </a:rPr>
              <a:t>Autumn Winter 2022 Central Menu Option B Coded Menu</a:t>
            </a:r>
          </a:p>
        </p:txBody>
      </p:sp>
      <p:sp>
        <p:nvSpPr>
          <p:cNvPr id="34" name="Oval 33"/>
          <p:cNvSpPr/>
          <p:nvPr/>
        </p:nvSpPr>
        <p:spPr>
          <a:xfrm>
            <a:off x="8378181" y="123097"/>
            <a:ext cx="144016" cy="14401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25B8E71-295B-4986-A1AD-2AA9CE9C6FE9}"/>
              </a:ext>
            </a:extLst>
          </p:cNvPr>
          <p:cNvSpPr/>
          <p:nvPr/>
        </p:nvSpPr>
        <p:spPr>
          <a:xfrm>
            <a:off x="2176455" y="135980"/>
            <a:ext cx="144016" cy="14401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18">
            <a:extLst>
              <a:ext uri="{FF2B5EF4-FFF2-40B4-BE49-F238E27FC236}">
                <a16:creationId xmlns:a16="http://schemas.microsoft.com/office/drawing/2014/main" id="{0A062528-88C9-45C7-B44D-74EFA60FD06F}"/>
              </a:ext>
            </a:extLst>
          </p:cNvPr>
          <p:cNvSpPr/>
          <p:nvPr/>
        </p:nvSpPr>
        <p:spPr>
          <a:xfrm>
            <a:off x="8787174" y="833300"/>
            <a:ext cx="1069762" cy="223565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 panose="020B0502020202020204" pitchFamily="34" charset="0"/>
              </a:rPr>
              <a:t>Available  Daily:</a:t>
            </a:r>
          </a:p>
          <a:p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800">
                <a:solidFill>
                  <a:schemeClr val="tx1"/>
                </a:solidFill>
                <a:latin typeface="Century Gothic" panose="020B0502020202020204" pitchFamily="34" charset="0"/>
              </a:rPr>
              <a:t>- Freshly cooked jacket potatoes with a choice of fillings (where advertised)</a:t>
            </a:r>
          </a:p>
          <a:p>
            <a:r>
              <a:rPr lang="en-GB" sz="800">
                <a:solidFill>
                  <a:schemeClr val="tx1"/>
                </a:solidFill>
                <a:latin typeface="Century Gothic" panose="020B0502020202020204" pitchFamily="34" charset="0"/>
              </a:rPr>
              <a:t>- Bread freshly baked on site daily</a:t>
            </a:r>
          </a:p>
          <a:p>
            <a:r>
              <a:rPr lang="en-GB" sz="800">
                <a:solidFill>
                  <a:schemeClr val="tx1"/>
                </a:solidFill>
                <a:latin typeface="Century Gothic" panose="020B0502020202020204" pitchFamily="34" charset="0"/>
              </a:rPr>
              <a:t>- Daily salad selection</a:t>
            </a:r>
          </a:p>
        </p:txBody>
      </p:sp>
    </p:spTree>
    <p:extLst>
      <p:ext uri="{BB962C8B-B14F-4D97-AF65-F5344CB8AC3E}">
        <p14:creationId xmlns:p14="http://schemas.microsoft.com/office/powerpoint/2010/main" val="830370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haredContentType xmlns="Microsoft.SharePoint.Taxonomy.ContentTypeSync" SourceId="44daa782-f5eb-4b1d-9e96-5b2bf63ae0ae" ContentTypeId="0x01010052FFBB5F4ECAC345B68EA5B0F012F2CB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CaterLink Library" ma:contentTypeID="0x01010052FFBB5F4ECAC345B68EA5B0F012F2CB001D2DD4021E51ED469CD64ECCA14AA431" ma:contentTypeVersion="17" ma:contentTypeDescription="" ma:contentTypeScope="" ma:versionID="fd127ddd02a0ba9c1541c8ea31bbc3b9">
  <xsd:schema xmlns:xsd="http://www.w3.org/2001/XMLSchema" xmlns:xs="http://www.w3.org/2001/XMLSchema" xmlns:p="http://schemas.microsoft.com/office/2006/metadata/properties" xmlns:ns2="84053289-19df-4a0d-ba79-24174fdaa722" xmlns:ns3="fde98e28-7625-451c-8c53-44dda40a03da" targetNamespace="http://schemas.microsoft.com/office/2006/metadata/properties" ma:root="true" ma:fieldsID="6c68bff28220322ca83ed96fa0b2f089" ns2:_="" ns3:_="">
    <xsd:import namespace="84053289-19df-4a0d-ba79-24174fdaa722"/>
    <xsd:import namespace="fde98e28-7625-451c-8c53-44dda40a03da"/>
    <xsd:element name="properties">
      <xsd:complexType>
        <xsd:sequence>
          <xsd:element name="documentManagement">
            <xsd:complexType>
              <xsd:all>
                <xsd:element ref="ns2:TaxCatchAll" minOccurs="0"/>
                <xsd:element ref="ns2:TaxCatchAllLabel" minOccurs="0"/>
                <xsd:element ref="ns2:e72ff13f1b664d099034ef488b8ed406" minOccurs="0"/>
                <xsd:element ref="ns3:Sector" minOccurs="0"/>
                <xsd:element ref="ns3:Category" minOccurs="0"/>
                <xsd:element ref="ns3:Season" minOccurs="0"/>
                <xsd:element ref="ns3:Description0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053289-19df-4a0d-ba79-24174fdaa722" elementFormDefault="qualified">
    <xsd:import namespace="http://schemas.microsoft.com/office/2006/documentManagement/types"/>
    <xsd:import namespace="http://schemas.microsoft.com/office/infopath/2007/PartnerControls"/>
    <xsd:element name="TaxCatchAll" ma:index="8" nillable="true" ma:displayName="Taxonomy Catch All Column" ma:hidden="true" ma:list="{4dd14cfc-4989-4c77-a8f5-968de01c02bd}" ma:internalName="TaxCatchAll" ma:showField="CatchAllData" ma:web="942a2052-b5dd-4187-9169-60830e3426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9" nillable="true" ma:displayName="Taxonomy Catch All Column1" ma:hidden="true" ma:list="{4dd14cfc-4989-4c77-a8f5-968de01c02bd}" ma:internalName="TaxCatchAllLabel" ma:readOnly="true" ma:showField="CatchAllDataLabel" ma:web="942a2052-b5dd-4187-9169-60830e3426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e72ff13f1b664d099034ef488b8ed406" ma:index="11" nillable="true" ma:taxonomy="true" ma:internalName="e72ff13f1b664d099034ef488b8ed406" ma:taxonomyFieldName="Company_x0020_Metadata" ma:displayName="Company-Metadata" ma:readOnly="false" ma:default="2;#CaterLink|6b7c7025-ee94-469a-84b5-af43f06be2f7" ma:fieldId="{e72ff13f-1b66-4d09-9034-ef488b8ed406}" ma:taxonomyMulti="true" ma:sspId="44daa782-f5eb-4b1d-9e96-5b2bf63ae0ae" ma:termSetId="1ccc5a69-7d96-4eaa-b490-024d0e35738f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e98e28-7625-451c-8c53-44dda40a03da" elementFormDefault="qualified">
    <xsd:import namespace="http://schemas.microsoft.com/office/2006/documentManagement/types"/>
    <xsd:import namespace="http://schemas.microsoft.com/office/infopath/2007/PartnerControls"/>
    <xsd:element name="Sector" ma:index="13" nillable="true" ma:displayName="Sector" ma:format="Dropdown" ma:internalName="Sector" ma:readOnly="false">
      <xsd:simpleType>
        <xsd:restriction base="dms:Choice">
          <xsd:enumeration value="Primary"/>
          <xsd:enumeration value="Secondary"/>
          <xsd:enumeration value="College"/>
        </xsd:restriction>
      </xsd:simpleType>
    </xsd:element>
    <xsd:element name="Category" ma:index="14" nillable="true" ma:displayName="Category" ma:format="Dropdown" ma:internalName="Category">
      <xsd:simpleType>
        <xsd:restriction base="dms:Choice">
          <xsd:enumeration value="Destination Days"/>
          <xsd:enumeration value="Discovery Days"/>
          <xsd:enumeration value="Food Offers"/>
          <xsd:enumeration value="Foodie Facts"/>
          <xsd:enumeration value="Impulse Promotions"/>
          <xsd:enumeration value="Loyalty Posters"/>
          <xsd:enumeration value="Meal Deal"/>
          <xsd:enumeration value="Menu Flyers"/>
          <xsd:enumeration value="Other"/>
          <xsd:enumeration value="Pop Up"/>
          <xsd:enumeration value="Provenance"/>
          <xsd:enumeration value="QR Codes"/>
          <xsd:enumeration value="Useful Images"/>
        </xsd:restriction>
      </xsd:simpleType>
    </xsd:element>
    <xsd:element name="Season" ma:index="15" nillable="true" ma:displayName="Season" ma:format="Dropdown" ma:hidden="true" ma:internalName="Season" ma:readOnly="false">
      <xsd:simpleType>
        <xsd:restriction base="dms:Choice">
          <xsd:enumeration value="Spring"/>
          <xsd:enumeration value="Summer"/>
          <xsd:enumeration value="Autumn"/>
          <xsd:enumeration value="Winter"/>
        </xsd:restriction>
      </xsd:simpleType>
    </xsd:element>
    <xsd:element name="Description0" ma:index="16" nillable="true" ma:displayName="Description" ma:internalName="Description0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053289-19df-4a0d-ba79-24174fdaa722">
      <Value>2</Value>
    </TaxCatchAll>
    <e72ff13f1b664d099034ef488b8ed406 xmlns="84053289-19df-4a0d-ba79-24174fdaa722">
      <Terms xmlns="http://schemas.microsoft.com/office/infopath/2007/PartnerControls">
        <TermInfo xmlns="http://schemas.microsoft.com/office/infopath/2007/PartnerControls">
          <TermName xmlns="http://schemas.microsoft.com/office/infopath/2007/PartnerControls">CaterLink</TermName>
          <TermId xmlns="http://schemas.microsoft.com/office/infopath/2007/PartnerControls">6b7c7025-ee94-469a-84b5-af43f06be2f7</TermId>
        </TermInfo>
      </Terms>
    </e72ff13f1b664d099034ef488b8ed406>
    <Category xmlns="fde98e28-7625-451c-8c53-44dda40a03da">Other</Category>
    <Sector xmlns="fde98e28-7625-451c-8c53-44dda40a03da">Secondary</Sector>
    <Season xmlns="fde98e28-7625-451c-8c53-44dda40a03da" xsi:nil="true"/>
    <Description0 xmlns="fde98e28-7625-451c-8c53-44dda40a03da">Template - Weekly Menu Cycle (to be printed on plain paper)</Description0>
  </documentManagement>
</p:properties>
</file>

<file path=customXml/itemProps1.xml><?xml version="1.0" encoding="utf-8"?>
<ds:datastoreItem xmlns:ds="http://schemas.openxmlformats.org/officeDocument/2006/customXml" ds:itemID="{13368634-8872-4DB1-B9B5-5E3EB5036161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DDEB18C1-AF1D-4CE1-9301-75787EDEAF9F}">
  <ds:schemaRefs>
    <ds:schemaRef ds:uri="84053289-19df-4a0d-ba79-24174fdaa722"/>
    <ds:schemaRef ds:uri="fde98e28-7625-451c-8c53-44dda40a03d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38B72B72-EFE2-4371-B500-B2B9B1CA3EDB}">
  <ds:schemaRefs>
    <ds:schemaRef ds:uri="84053289-19df-4a0d-ba79-24174fdaa722"/>
    <ds:schemaRef ds:uri="fde98e28-7625-451c-8c53-44dda40a03d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3498</TotalTime>
  <Words>973</Words>
  <Application>Microsoft Office PowerPoint</Application>
  <PresentationFormat>A4 Paper (210x297 mm)</PresentationFormat>
  <Paragraphs>266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Lisa Blackmore</cp:lastModifiedBy>
  <cp:revision>26</cp:revision>
  <cp:lastPrinted>2020-03-11T16:56:56Z</cp:lastPrinted>
  <dcterms:created xsi:type="dcterms:W3CDTF">2014-08-19T19:35:20Z</dcterms:created>
  <dcterms:modified xsi:type="dcterms:W3CDTF">2023-02-07T06:44:14Z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0x01010052FFBB5F4ECAC345B68EA5B0F012F2CB001D2DD4021E51ED469CD64ECCA14AA431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</Properties>
</file>