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3"/>
    <p:sldId id="261" r:id="rId4"/>
    <p:sldId id="262" r:id="rId5"/>
    <p:sldId id="263" r:id="rId6"/>
    <p:sldId id="369" r:id="rId7"/>
    <p:sldId id="370" r:id="rId8"/>
    <p:sldId id="371" r:id="rId9"/>
    <p:sldId id="372" r:id="rId10"/>
    <p:sldId id="373" r:id="rId11"/>
    <p:sldId id="374" r:id="rId12"/>
    <p:sldId id="375" r:id="rId13"/>
    <p:sldId id="376" r:id="rId14"/>
    <p:sldId id="285" r:id="rId15"/>
    <p:sldId id="377" r:id="rId16"/>
    <p:sldId id="378" r:id="rId17"/>
    <p:sldId id="366" r:id="rId18"/>
    <p:sldId id="379" r:id="rId19"/>
    <p:sldId id="380" r:id="rId20"/>
    <p:sldId id="381" r:id="rId21"/>
    <p:sldId id="383" r:id="rId22"/>
    <p:sldId id="384" r:id="rId23"/>
    <p:sldId id="277" r:id="rId24"/>
    <p:sldId id="385" r:id="rId25"/>
    <p:sldId id="361" r:id="rId26"/>
    <p:sldId id="382" r:id="rId27"/>
    <p:sldId id="368" r:id="rId28"/>
    <p:sldId id="264" r:id="rId29"/>
  </p:sldIdLst>
  <p:sldSz cx="9144000" cy="6858000" type="screen4x3"/>
  <p:notesSz cx="6858000" cy="9144000"/>
  <p:embeddedFontLst>
    <p:embeddedFont>
      <p:font typeface="Twinkl" pitchFamily="2" charset="0"/>
      <p:regular r:id="rId33"/>
      <p:bold r:id="rId34"/>
    </p:embeddedFont>
    <p:embeddedFont>
      <p:font typeface="Sassoon Infant Rg" panose="02000503030000020003" pitchFamily="50" charset="0"/>
      <p:regular r:id="rId35"/>
      <p:bold r:id="rId36"/>
    </p:embeddedFont>
    <p:embeddedFont>
      <p:font typeface="Tuffy" panose="020B0603060100000000" pitchFamily="34" charset="0"/>
      <p:regular r:id="rId37"/>
      <p:bold r:id="rId38"/>
      <p:italic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2829"/>
    <a:srgbClr val="101111"/>
    <a:srgbClr val="C8085B"/>
    <a:srgbClr val="000000"/>
    <a:srgbClr val="97B372"/>
    <a:srgbClr val="EAC401"/>
    <a:srgbClr val="FFE961"/>
    <a:srgbClr val="1D8105"/>
    <a:srgbClr val="EE7918"/>
    <a:srgbClr val="C28B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06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864" y="114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9" Type="http://schemas.openxmlformats.org/officeDocument/2006/relationships/font" Target="fonts/font7.fntdata"/><Relationship Id="rId38" Type="http://schemas.openxmlformats.org/officeDocument/2006/relationships/font" Target="fonts/font6.fntdata"/><Relationship Id="rId37" Type="http://schemas.openxmlformats.org/officeDocument/2006/relationships/font" Target="fonts/font5.fntdata"/><Relationship Id="rId36" Type="http://schemas.openxmlformats.org/officeDocument/2006/relationships/font" Target="fonts/font4.fntdata"/><Relationship Id="rId35" Type="http://schemas.openxmlformats.org/officeDocument/2006/relationships/font" Target="fonts/font3.fntdata"/><Relationship Id="rId34" Type="http://schemas.openxmlformats.org/officeDocument/2006/relationships/font" Target="fonts/font2.fntdata"/><Relationship Id="rId33" Type="http://schemas.openxmlformats.org/officeDocument/2006/relationships/font" Target="fonts/font1.fntdata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1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252000" tIns="252000" rIns="252000" bIns="252000" numCol="1" anchor="ctr" anchorCtr="1" compatLnSpc="1"/>
          <a:lstStyle/>
          <a:p>
            <a:pPr lvl="0"/>
            <a:r>
              <a:rPr lang="en-US" altLang="en-US" dirty="0"/>
              <a:t>Click to edit Master title style</a:t>
            </a:r>
            <a:endParaRPr lang="en-US" alt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252000" tIns="252000" rIns="252000" bIns="252000" numCol="1" anchor="t" anchorCtr="0" compatLnSpc="1"/>
          <a:lstStyle/>
          <a:p>
            <a:pPr lvl="0"/>
            <a:r>
              <a:rPr lang="en-US" altLang="en-US"/>
              <a:t>Click to edit Master text styles</a:t>
            </a:r>
            <a:endParaRPr lang="en-US" altLang="en-US"/>
          </a:p>
          <a:p>
            <a:pPr lvl="1"/>
            <a:r>
              <a:rPr lang="en-US" altLang="en-US"/>
              <a:t>Second level</a:t>
            </a:r>
            <a:endParaRPr lang="en-US" altLang="en-US"/>
          </a:p>
          <a:p>
            <a:pPr lvl="2"/>
            <a:r>
              <a:rPr lang="en-US" altLang="en-US"/>
              <a:t>Third level</a:t>
            </a:r>
            <a:endParaRPr lang="en-US" altLang="en-US"/>
          </a:p>
          <a:p>
            <a:pPr lvl="3"/>
            <a:r>
              <a:rPr lang="en-US" altLang="en-US"/>
              <a:t>Fourth level</a:t>
            </a:r>
            <a:endParaRPr lang="en-US" altLang="en-US"/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3.png"/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3.png"/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6" Type="http://schemas.openxmlformats.org/officeDocument/2006/relationships/image" Target="../media/image22.png"/><Relationship Id="rId5" Type="http://schemas.openxmlformats.org/officeDocument/2006/relationships/image" Target="../media/image23.png"/><Relationship Id="rId4" Type="http://schemas.openxmlformats.org/officeDocument/2006/relationships/image" Target="../media/image16.png"/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5.png"/><Relationship Id="rId4" Type="http://schemas.openxmlformats.org/officeDocument/2006/relationships/image" Target="../media/image16.png"/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6" Type="http://schemas.openxmlformats.org/officeDocument/2006/relationships/image" Target="../media/image25.png"/><Relationship Id="rId5" Type="http://schemas.openxmlformats.org/officeDocument/2006/relationships/image" Target="../media/image23.png"/><Relationship Id="rId4" Type="http://schemas.openxmlformats.org/officeDocument/2006/relationships/image" Target="../media/image16.png"/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9.png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3.png"/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dirty="0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  <a:endParaRPr lang="en-GB" altLang="en-US" dirty="0">
              <a:solidFill>
                <a:srgbClr val="FFFFFF"/>
              </a:solidFill>
              <a:latin typeface="Tuffy" panose="020B0603060100000000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4" name="TextBox 10"/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 </a:t>
            </a:r>
            <a:r>
              <a:rPr lang="en-GB" altLang="en-US" sz="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Year 2 | Measurement | Telling the Time | Lesson 2 of 4: Dinner Time at Dinosaur Park</a:t>
            </a:r>
            <a:endParaRPr lang="en-GB" altLang="en-US" sz="8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5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 dirty="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endParaRPr lang="en-GB" altLang="en-US" sz="5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417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sp>
        <p:nvSpPr>
          <p:cNvPr id="19460" name="Title 1"/>
          <p:cNvSpPr txBox="1"/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  <a:endParaRPr lang="en-US" altLang="en-US" sz="3600" b="1" dirty="0"/>
          </a:p>
        </p:txBody>
      </p:sp>
      <p:sp>
        <p:nvSpPr>
          <p:cNvPr id="19461" name="Title 1"/>
          <p:cNvSpPr txBox="1"/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  <a:endParaRPr lang="en-US" altLang="en-US" sz="3600" b="1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To draw clock hands to show quarter past and quarter to the hour times.</a:t>
            </a:r>
            <a:endParaRPr lang="en-GB" dirty="0"/>
          </a:p>
        </p:txBody>
      </p:sp>
      <p:sp>
        <p:nvSpPr>
          <p:cNvPr id="19463" name="Content Placeholder 15"/>
          <p:cNvSpPr txBox="1"/>
          <p:nvPr/>
        </p:nvSpPr>
        <p:spPr bwMode="auto">
          <a:xfrm>
            <a:off x="628650" y="3467099"/>
            <a:ext cx="7886700" cy="226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en-GB" altLang="en-US" dirty="0"/>
              <a:t>I can read quarter past and quarter to times on a clock.</a:t>
            </a:r>
            <a:endParaRPr lang="en-GB" altLang="en-US" dirty="0"/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draw a long hand to represent the minutes and a short hand to represent the hour.</a:t>
            </a:r>
            <a:endParaRPr lang="en-GB" altLang="en-US" dirty="0"/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draw the hands on a clock, using the correct hand for the minutes and hour.</a:t>
            </a:r>
            <a:endParaRPr lang="en-GB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49786" y="721826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Feeding Time!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feeding time at Dinosaur Park.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755650" y="5526216"/>
            <a:ext cx="7632700" cy="566609"/>
            <a:chOff x="829792" y="5553393"/>
            <a:chExt cx="7632700" cy="550845"/>
          </a:xfrm>
        </p:grpSpPr>
        <p:sp>
          <p:nvSpPr>
            <p:cNvPr id="16" name="Rounded Rectangle 15"/>
            <p:cNvSpPr/>
            <p:nvPr/>
          </p:nvSpPr>
          <p:spPr>
            <a:xfrm>
              <a:off x="1334530" y="5553393"/>
              <a:ext cx="7127962" cy="550845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work out which dinosaur she needs to feed next?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829792" y="5553393"/>
              <a:ext cx="653018" cy="550845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16" b="14906"/>
          <a:stretch>
            <a:fillRect/>
          </a:stretch>
        </p:blipFill>
        <p:spPr>
          <a:xfrm>
            <a:off x="755650" y="1989324"/>
            <a:ext cx="7632700" cy="34476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49786" y="721826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Feeding Time!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the correct time.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70"/>
          <a:stretch>
            <a:fillRect/>
          </a:stretch>
        </p:blipFill>
        <p:spPr>
          <a:xfrm>
            <a:off x="755650" y="1989323"/>
            <a:ext cx="7632700" cy="41035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941" y="3818675"/>
            <a:ext cx="2528810" cy="25265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0800000">
            <a:off x="7252779" y="4032745"/>
            <a:ext cx="91366" cy="20927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5257134">
            <a:off x="7250923" y="4395683"/>
            <a:ext cx="106837" cy="1372547"/>
          </a:xfrm>
          <a:prstGeom prst="rect">
            <a:avLst/>
          </a:prstGeom>
        </p:spPr>
      </p:pic>
      <p:sp>
        <p:nvSpPr>
          <p:cNvPr id="4" name="answer 2"/>
          <p:cNvSpPr/>
          <p:nvPr/>
        </p:nvSpPr>
        <p:spPr>
          <a:xfrm>
            <a:off x="2314833" y="4580238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to 9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answer 1"/>
          <p:cNvSpPr/>
          <p:nvPr/>
        </p:nvSpPr>
        <p:spPr>
          <a:xfrm>
            <a:off x="1531408" y="2893242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past 8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answer 3"/>
          <p:cNvSpPr/>
          <p:nvPr/>
        </p:nvSpPr>
        <p:spPr>
          <a:xfrm>
            <a:off x="6379568" y="2336372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half past 8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-8002" y="1345616"/>
            <a:ext cx="6789302" cy="5520621"/>
            <a:chOff x="-8002" y="1337378"/>
            <a:chExt cx="6789302" cy="55206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002" y="1337378"/>
              <a:ext cx="3657845" cy="5520621"/>
            </a:xfrm>
            <a:prstGeom prst="rect">
              <a:avLst/>
            </a:prstGeom>
          </p:spPr>
        </p:pic>
        <p:sp>
          <p:nvSpPr>
            <p:cNvPr id="10" name="Rounded Rectangular Callout 9"/>
            <p:cNvSpPr/>
            <p:nvPr/>
          </p:nvSpPr>
          <p:spPr>
            <a:xfrm>
              <a:off x="3954162" y="1779373"/>
              <a:ext cx="2827138" cy="2438400"/>
            </a:xfrm>
            <a:prstGeom prst="wedgeRoundRectCallout">
              <a:avLst>
                <a:gd name="adj1" fmla="val -62501"/>
                <a:gd name="adj2" fmla="val -175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</a:rPr>
                <a:t>Well done!</a:t>
              </a:r>
              <a:endParaRPr lang="en-GB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Striped Right Arrow 14">
              <a:hlinkClick r:id="" action="ppaction://hlinkshowjump?jump=nextslide"/>
            </p:cNvPr>
            <p:cNvSpPr/>
            <p:nvPr/>
          </p:nvSpPr>
          <p:spPr>
            <a:xfrm>
              <a:off x="4371227" y="2708411"/>
              <a:ext cx="2149941" cy="1064924"/>
            </a:xfrm>
            <a:prstGeom prst="stripedRightArrow">
              <a:avLst/>
            </a:prstGeom>
            <a:solidFill>
              <a:srgbClr val="97B3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49786" y="721826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Feeding Time!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the correct time.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70"/>
          <a:stretch>
            <a:fillRect/>
          </a:stretch>
        </p:blipFill>
        <p:spPr>
          <a:xfrm>
            <a:off x="755650" y="1989323"/>
            <a:ext cx="7632700" cy="41035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941" y="3818675"/>
            <a:ext cx="2528810" cy="25265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5400000">
            <a:off x="7252779" y="4032745"/>
            <a:ext cx="91366" cy="20927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8714670">
            <a:off x="7250923" y="4395683"/>
            <a:ext cx="106837" cy="1372547"/>
          </a:xfrm>
          <a:prstGeom prst="rect">
            <a:avLst/>
          </a:prstGeom>
        </p:spPr>
      </p:pic>
      <p:sp>
        <p:nvSpPr>
          <p:cNvPr id="4" name="answer 2"/>
          <p:cNvSpPr/>
          <p:nvPr/>
        </p:nvSpPr>
        <p:spPr>
          <a:xfrm>
            <a:off x="2314833" y="4580238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to 3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answer 1"/>
          <p:cNvSpPr/>
          <p:nvPr/>
        </p:nvSpPr>
        <p:spPr>
          <a:xfrm>
            <a:off x="1458098" y="2893242"/>
            <a:ext cx="1819732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past 10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answer 3"/>
          <p:cNvSpPr/>
          <p:nvPr/>
        </p:nvSpPr>
        <p:spPr>
          <a:xfrm>
            <a:off x="6379568" y="2336372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past 3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-8002" y="1345616"/>
            <a:ext cx="6789302" cy="5520621"/>
            <a:chOff x="-8002" y="1337378"/>
            <a:chExt cx="6789302" cy="55206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002" y="1337378"/>
              <a:ext cx="3657845" cy="5520621"/>
            </a:xfrm>
            <a:prstGeom prst="rect">
              <a:avLst/>
            </a:prstGeom>
          </p:spPr>
        </p:pic>
        <p:sp>
          <p:nvSpPr>
            <p:cNvPr id="10" name="Rounded Rectangular Callout 9"/>
            <p:cNvSpPr/>
            <p:nvPr/>
          </p:nvSpPr>
          <p:spPr>
            <a:xfrm>
              <a:off x="3954162" y="1779373"/>
              <a:ext cx="2827138" cy="2438400"/>
            </a:xfrm>
            <a:prstGeom prst="wedgeRoundRectCallout">
              <a:avLst>
                <a:gd name="adj1" fmla="val -62501"/>
                <a:gd name="adj2" fmla="val -175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</a:rPr>
                <a:t>Well done!</a:t>
              </a:r>
              <a:endParaRPr lang="en-GB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Striped Right Arrow 14">
              <a:hlinkClick r:id="" action="ppaction://hlinkshowjump?jump=nextslide"/>
            </p:cNvPr>
            <p:cNvSpPr/>
            <p:nvPr/>
          </p:nvSpPr>
          <p:spPr>
            <a:xfrm>
              <a:off x="4371227" y="2708411"/>
              <a:ext cx="2149941" cy="1064924"/>
            </a:xfrm>
            <a:prstGeom prst="stripedRightArrow">
              <a:avLst/>
            </a:prstGeom>
            <a:solidFill>
              <a:srgbClr val="97B3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49786" y="721826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Feeding Time!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the correct time.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70"/>
          <a:stretch>
            <a:fillRect/>
          </a:stretch>
        </p:blipFill>
        <p:spPr>
          <a:xfrm>
            <a:off x="755650" y="1989323"/>
            <a:ext cx="7632700" cy="41035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941" y="3818675"/>
            <a:ext cx="2528810" cy="25265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7252779" y="4032745"/>
            <a:ext cx="91366" cy="20927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5400000">
            <a:off x="7250923" y="4395683"/>
            <a:ext cx="106837" cy="1372547"/>
          </a:xfrm>
          <a:prstGeom prst="rect">
            <a:avLst/>
          </a:prstGeom>
        </p:spPr>
      </p:pic>
      <p:sp>
        <p:nvSpPr>
          <p:cNvPr id="4" name="answer 2"/>
          <p:cNvSpPr/>
          <p:nvPr/>
        </p:nvSpPr>
        <p:spPr>
          <a:xfrm>
            <a:off x="2314833" y="4580238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3 o’clock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answer 1"/>
          <p:cNvSpPr/>
          <p:nvPr/>
        </p:nvSpPr>
        <p:spPr>
          <a:xfrm>
            <a:off x="1458098" y="2893242"/>
            <a:ext cx="1819732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7 o’clock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answer 3"/>
          <p:cNvSpPr/>
          <p:nvPr/>
        </p:nvSpPr>
        <p:spPr>
          <a:xfrm>
            <a:off x="6379568" y="2336372"/>
            <a:ext cx="181708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past 12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-8002" y="1345616"/>
            <a:ext cx="6789302" cy="5520621"/>
            <a:chOff x="-8002" y="1337378"/>
            <a:chExt cx="6789302" cy="55206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002" y="1337378"/>
              <a:ext cx="3657845" cy="5520621"/>
            </a:xfrm>
            <a:prstGeom prst="rect">
              <a:avLst/>
            </a:prstGeom>
          </p:spPr>
        </p:pic>
        <p:sp>
          <p:nvSpPr>
            <p:cNvPr id="10" name="Rounded Rectangular Callout 9"/>
            <p:cNvSpPr/>
            <p:nvPr/>
          </p:nvSpPr>
          <p:spPr>
            <a:xfrm>
              <a:off x="3954162" y="1779373"/>
              <a:ext cx="2827138" cy="2438400"/>
            </a:xfrm>
            <a:prstGeom prst="wedgeRoundRectCallout">
              <a:avLst>
                <a:gd name="adj1" fmla="val -62501"/>
                <a:gd name="adj2" fmla="val -175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</a:rPr>
                <a:t>Well done!</a:t>
              </a:r>
              <a:endParaRPr lang="en-GB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Striped Right Arrow 14">
              <a:hlinkClick r:id="" action="ppaction://hlinkshowjump?jump=nextslide"/>
            </p:cNvPr>
            <p:cNvSpPr/>
            <p:nvPr/>
          </p:nvSpPr>
          <p:spPr>
            <a:xfrm>
              <a:off x="4371227" y="2708411"/>
              <a:ext cx="2149941" cy="1064924"/>
            </a:xfrm>
            <a:prstGeom prst="stripedRightArrow">
              <a:avLst/>
            </a:prstGeom>
            <a:solidFill>
              <a:srgbClr val="97B3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49786" y="721826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Feeding Time!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the correct time.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70"/>
          <a:stretch>
            <a:fillRect/>
          </a:stretch>
        </p:blipFill>
        <p:spPr>
          <a:xfrm>
            <a:off x="755650" y="1989323"/>
            <a:ext cx="7632700" cy="41035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941" y="3818675"/>
            <a:ext cx="2528810" cy="25265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6200000">
            <a:off x="7252779" y="4032745"/>
            <a:ext cx="91366" cy="20927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6692604">
            <a:off x="7250923" y="4395683"/>
            <a:ext cx="106837" cy="1372547"/>
          </a:xfrm>
          <a:prstGeom prst="rect">
            <a:avLst/>
          </a:prstGeom>
        </p:spPr>
      </p:pic>
      <p:sp>
        <p:nvSpPr>
          <p:cNvPr id="4" name="answer 2"/>
          <p:cNvSpPr/>
          <p:nvPr/>
        </p:nvSpPr>
        <p:spPr>
          <a:xfrm>
            <a:off x="2314833" y="4580238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half past 6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answer 1"/>
          <p:cNvSpPr/>
          <p:nvPr/>
        </p:nvSpPr>
        <p:spPr>
          <a:xfrm>
            <a:off x="1458098" y="2893242"/>
            <a:ext cx="1819732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to 4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answer 3"/>
          <p:cNvSpPr/>
          <p:nvPr/>
        </p:nvSpPr>
        <p:spPr>
          <a:xfrm>
            <a:off x="6379568" y="2336372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past 9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-8002" y="1345616"/>
            <a:ext cx="6789302" cy="5520621"/>
            <a:chOff x="-8002" y="1337378"/>
            <a:chExt cx="6789302" cy="55206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002" y="1337378"/>
              <a:ext cx="3657845" cy="5520621"/>
            </a:xfrm>
            <a:prstGeom prst="rect">
              <a:avLst/>
            </a:prstGeom>
          </p:spPr>
        </p:pic>
        <p:sp>
          <p:nvSpPr>
            <p:cNvPr id="10" name="Rounded Rectangular Callout 9"/>
            <p:cNvSpPr/>
            <p:nvPr/>
          </p:nvSpPr>
          <p:spPr>
            <a:xfrm>
              <a:off x="3954162" y="1779373"/>
              <a:ext cx="2827138" cy="2438400"/>
            </a:xfrm>
            <a:prstGeom prst="wedgeRoundRectCallout">
              <a:avLst>
                <a:gd name="adj1" fmla="val -62501"/>
                <a:gd name="adj2" fmla="val -175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</a:rPr>
                <a:t>Well done!</a:t>
              </a:r>
              <a:endParaRPr lang="en-GB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Striped Right Arrow 14">
              <a:hlinkClick r:id="" action="ppaction://hlinkshowjump?jump=nextslide"/>
            </p:cNvPr>
            <p:cNvSpPr/>
            <p:nvPr/>
          </p:nvSpPr>
          <p:spPr>
            <a:xfrm>
              <a:off x="4371227" y="2708411"/>
              <a:ext cx="2149941" cy="1064924"/>
            </a:xfrm>
            <a:prstGeom prst="stripedRightArrow">
              <a:avLst/>
            </a:prstGeom>
            <a:solidFill>
              <a:srgbClr val="97B3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49786" y="721826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Feeding Time!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the correct time.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70"/>
          <a:stretch>
            <a:fillRect/>
          </a:stretch>
        </p:blipFill>
        <p:spPr>
          <a:xfrm>
            <a:off x="755650" y="1989323"/>
            <a:ext cx="7632700" cy="41035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941" y="3818675"/>
            <a:ext cx="2528810" cy="25265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5400000">
            <a:off x="7252779" y="4032745"/>
            <a:ext cx="91366" cy="20927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332731">
            <a:off x="7250923" y="4395683"/>
            <a:ext cx="106837" cy="1372547"/>
          </a:xfrm>
          <a:prstGeom prst="rect">
            <a:avLst/>
          </a:prstGeom>
        </p:spPr>
      </p:pic>
      <p:sp>
        <p:nvSpPr>
          <p:cNvPr id="4" name="answer 2"/>
          <p:cNvSpPr/>
          <p:nvPr/>
        </p:nvSpPr>
        <p:spPr>
          <a:xfrm>
            <a:off x="2314833" y="4580238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3 o’clock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answer 1"/>
          <p:cNvSpPr/>
          <p:nvPr/>
        </p:nvSpPr>
        <p:spPr>
          <a:xfrm>
            <a:off x="1531408" y="2893242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1 o’clock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answer 3"/>
          <p:cNvSpPr/>
          <p:nvPr/>
        </p:nvSpPr>
        <p:spPr>
          <a:xfrm>
            <a:off x="6379568" y="2336372"/>
            <a:ext cx="1859557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past 12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-8002" y="1345616"/>
            <a:ext cx="6789302" cy="5520621"/>
            <a:chOff x="-8002" y="1337378"/>
            <a:chExt cx="6789302" cy="55206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002" y="1337378"/>
              <a:ext cx="3657845" cy="5520621"/>
            </a:xfrm>
            <a:prstGeom prst="rect">
              <a:avLst/>
            </a:prstGeom>
          </p:spPr>
        </p:pic>
        <p:sp>
          <p:nvSpPr>
            <p:cNvPr id="10" name="Rounded Rectangular Callout 9"/>
            <p:cNvSpPr/>
            <p:nvPr/>
          </p:nvSpPr>
          <p:spPr>
            <a:xfrm>
              <a:off x="3954162" y="1779373"/>
              <a:ext cx="2827138" cy="2438400"/>
            </a:xfrm>
            <a:prstGeom prst="wedgeRoundRectCallout">
              <a:avLst>
                <a:gd name="adj1" fmla="val -62501"/>
                <a:gd name="adj2" fmla="val -175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</a:rPr>
                <a:t>Well done!</a:t>
              </a:r>
              <a:endParaRPr lang="en-GB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Striped Right Arrow 14">
              <a:hlinkClick r:id="" action="ppaction://hlinkshowjump?jump=nextslide"/>
            </p:cNvPr>
            <p:cNvSpPr/>
            <p:nvPr/>
          </p:nvSpPr>
          <p:spPr>
            <a:xfrm>
              <a:off x="4371227" y="2708411"/>
              <a:ext cx="2149941" cy="1064924"/>
            </a:xfrm>
            <a:prstGeom prst="stripedRightArrow">
              <a:avLst/>
            </a:prstGeom>
            <a:solidFill>
              <a:srgbClr val="97B3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49786" y="721826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Feeding Time!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the correct time.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70"/>
          <a:stretch>
            <a:fillRect/>
          </a:stretch>
        </p:blipFill>
        <p:spPr>
          <a:xfrm>
            <a:off x="755650" y="1989323"/>
            <a:ext cx="7632700" cy="41035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941" y="3818675"/>
            <a:ext cx="2528810" cy="25265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6200000">
            <a:off x="7252779" y="4032745"/>
            <a:ext cx="91366" cy="20927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8346485">
            <a:off x="7250923" y="4395683"/>
            <a:ext cx="106837" cy="1372547"/>
          </a:xfrm>
          <a:prstGeom prst="rect">
            <a:avLst/>
          </a:prstGeom>
        </p:spPr>
      </p:pic>
      <p:sp>
        <p:nvSpPr>
          <p:cNvPr id="4" name="answer 2"/>
          <p:cNvSpPr/>
          <p:nvPr/>
        </p:nvSpPr>
        <p:spPr>
          <a:xfrm>
            <a:off x="2314833" y="4580238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past 4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answer 1"/>
          <p:cNvSpPr/>
          <p:nvPr/>
        </p:nvSpPr>
        <p:spPr>
          <a:xfrm>
            <a:off x="1458098" y="2893242"/>
            <a:ext cx="1819732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to 5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answer 3"/>
          <p:cNvSpPr/>
          <p:nvPr/>
        </p:nvSpPr>
        <p:spPr>
          <a:xfrm>
            <a:off x="6379568" y="2336372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to 4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-8002" y="1345616"/>
            <a:ext cx="6789302" cy="5520621"/>
            <a:chOff x="-8002" y="1337378"/>
            <a:chExt cx="6789302" cy="55206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002" y="1337378"/>
              <a:ext cx="3657845" cy="5520621"/>
            </a:xfrm>
            <a:prstGeom prst="rect">
              <a:avLst/>
            </a:prstGeom>
          </p:spPr>
        </p:pic>
        <p:sp>
          <p:nvSpPr>
            <p:cNvPr id="10" name="Rounded Rectangular Callout 9"/>
            <p:cNvSpPr/>
            <p:nvPr/>
          </p:nvSpPr>
          <p:spPr>
            <a:xfrm>
              <a:off x="3954162" y="1779373"/>
              <a:ext cx="2827138" cy="2438400"/>
            </a:xfrm>
            <a:prstGeom prst="wedgeRoundRectCallout">
              <a:avLst>
                <a:gd name="adj1" fmla="val -62501"/>
                <a:gd name="adj2" fmla="val -175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</a:rPr>
                <a:t>Well done!</a:t>
              </a:r>
              <a:endParaRPr lang="en-GB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Striped Right Arrow 14">
              <a:hlinkClick r:id="" action="ppaction://hlinkshowjump?jump=nextslide"/>
            </p:cNvPr>
            <p:cNvSpPr/>
            <p:nvPr/>
          </p:nvSpPr>
          <p:spPr>
            <a:xfrm>
              <a:off x="4371227" y="2708411"/>
              <a:ext cx="2149941" cy="1064924"/>
            </a:xfrm>
            <a:prstGeom prst="stripedRightArrow">
              <a:avLst/>
            </a:prstGeom>
            <a:solidFill>
              <a:srgbClr val="97B3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49786" y="721826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Feeding Time!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the correct time.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70"/>
          <a:stretch>
            <a:fillRect/>
          </a:stretch>
        </p:blipFill>
        <p:spPr>
          <a:xfrm>
            <a:off x="755650" y="1989323"/>
            <a:ext cx="7632700" cy="41035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941" y="3818675"/>
            <a:ext cx="2528810" cy="25265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0800000">
            <a:off x="7252779" y="4032745"/>
            <a:ext cx="91366" cy="20927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7100000">
            <a:off x="7250923" y="4395683"/>
            <a:ext cx="106837" cy="1372547"/>
          </a:xfrm>
          <a:prstGeom prst="rect">
            <a:avLst/>
          </a:prstGeom>
        </p:spPr>
      </p:pic>
      <p:sp>
        <p:nvSpPr>
          <p:cNvPr id="4" name="answer 2"/>
          <p:cNvSpPr/>
          <p:nvPr/>
        </p:nvSpPr>
        <p:spPr>
          <a:xfrm>
            <a:off x="2314833" y="4580238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half past 9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answer 1"/>
          <p:cNvSpPr/>
          <p:nvPr/>
        </p:nvSpPr>
        <p:spPr>
          <a:xfrm>
            <a:off x="1458098" y="2893242"/>
            <a:ext cx="1819732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half past 10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answer 3"/>
          <p:cNvSpPr/>
          <p:nvPr/>
        </p:nvSpPr>
        <p:spPr>
          <a:xfrm>
            <a:off x="6379568" y="2336372"/>
            <a:ext cx="181708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to 10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-8002" y="1345616"/>
            <a:ext cx="6789302" cy="5520621"/>
            <a:chOff x="-8002" y="1337378"/>
            <a:chExt cx="6789302" cy="55206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002" y="1337378"/>
              <a:ext cx="3657845" cy="5520621"/>
            </a:xfrm>
            <a:prstGeom prst="rect">
              <a:avLst/>
            </a:prstGeom>
          </p:spPr>
        </p:pic>
        <p:sp>
          <p:nvSpPr>
            <p:cNvPr id="10" name="Rounded Rectangular Callout 9"/>
            <p:cNvSpPr/>
            <p:nvPr/>
          </p:nvSpPr>
          <p:spPr>
            <a:xfrm>
              <a:off x="3954162" y="1779373"/>
              <a:ext cx="2827138" cy="2438400"/>
            </a:xfrm>
            <a:prstGeom prst="wedgeRoundRectCallout">
              <a:avLst>
                <a:gd name="adj1" fmla="val -62501"/>
                <a:gd name="adj2" fmla="val -175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</a:rPr>
                <a:t>Well done!</a:t>
              </a:r>
              <a:endParaRPr lang="en-GB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Striped Right Arrow 14">
              <a:hlinkClick r:id="" action="ppaction://hlinkshowjump?jump=nextslide"/>
            </p:cNvPr>
            <p:cNvSpPr/>
            <p:nvPr/>
          </p:nvSpPr>
          <p:spPr>
            <a:xfrm>
              <a:off x="4371227" y="2708411"/>
              <a:ext cx="2149941" cy="1064924"/>
            </a:xfrm>
            <a:prstGeom prst="stripedRightArrow">
              <a:avLst/>
            </a:prstGeom>
            <a:solidFill>
              <a:srgbClr val="97B3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49786" y="721826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Feeding Time!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755650" y="1417117"/>
            <a:ext cx="7632700" cy="49246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the correct time.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70"/>
          <a:stretch>
            <a:fillRect/>
          </a:stretch>
        </p:blipFill>
        <p:spPr>
          <a:xfrm>
            <a:off x="755650" y="1989323"/>
            <a:ext cx="7632700" cy="41035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941" y="3818675"/>
            <a:ext cx="2528810" cy="25265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7252779" y="4032745"/>
            <a:ext cx="91366" cy="20927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6200000">
            <a:off x="7250923" y="4395683"/>
            <a:ext cx="106837" cy="1372547"/>
          </a:xfrm>
          <a:prstGeom prst="rect">
            <a:avLst/>
          </a:prstGeom>
        </p:spPr>
      </p:pic>
      <p:sp>
        <p:nvSpPr>
          <p:cNvPr id="4" name="answer 2"/>
          <p:cNvSpPr/>
          <p:nvPr/>
        </p:nvSpPr>
        <p:spPr>
          <a:xfrm>
            <a:off x="2314833" y="4580238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to 12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answer 1"/>
          <p:cNvSpPr/>
          <p:nvPr/>
        </p:nvSpPr>
        <p:spPr>
          <a:xfrm>
            <a:off x="1531408" y="2893242"/>
            <a:ext cx="1746421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to 9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answer 3"/>
          <p:cNvSpPr/>
          <p:nvPr/>
        </p:nvSpPr>
        <p:spPr>
          <a:xfrm>
            <a:off x="6379568" y="2336372"/>
            <a:ext cx="1859557" cy="78307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9 o’clock</a:t>
            </a:r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-8002" y="1345616"/>
            <a:ext cx="6789302" cy="5520621"/>
            <a:chOff x="-8002" y="1337378"/>
            <a:chExt cx="6789302" cy="55206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002" y="1337378"/>
              <a:ext cx="3657845" cy="5520621"/>
            </a:xfrm>
            <a:prstGeom prst="rect">
              <a:avLst/>
            </a:prstGeom>
          </p:spPr>
        </p:pic>
        <p:sp>
          <p:nvSpPr>
            <p:cNvPr id="10" name="Rounded Rectangular Callout 9"/>
            <p:cNvSpPr/>
            <p:nvPr/>
          </p:nvSpPr>
          <p:spPr>
            <a:xfrm>
              <a:off x="3954162" y="1779373"/>
              <a:ext cx="2827138" cy="2438400"/>
            </a:xfrm>
            <a:prstGeom prst="wedgeRoundRectCallout">
              <a:avLst>
                <a:gd name="adj1" fmla="val -62501"/>
                <a:gd name="adj2" fmla="val -175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</a:rPr>
                <a:t>Well done!</a:t>
              </a:r>
              <a:endParaRPr lang="en-GB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Striped Right Arrow 14">
              <a:hlinkClick r:id="" action="ppaction://hlinkshowjump?jump=nextslide"/>
            </p:cNvPr>
            <p:cNvSpPr/>
            <p:nvPr/>
          </p:nvSpPr>
          <p:spPr>
            <a:xfrm>
              <a:off x="4371227" y="2708411"/>
              <a:ext cx="2149941" cy="1064924"/>
            </a:xfrm>
            <a:prstGeom prst="stripedRightArrow">
              <a:avLst/>
            </a:prstGeom>
            <a:solidFill>
              <a:srgbClr val="97B3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"/>
          <a:srcRect l="9206" r="9206"/>
          <a:stretch>
            <a:fillRect/>
          </a:stretch>
        </p:blipFill>
        <p:spPr>
          <a:xfrm>
            <a:off x="503238" y="4357481"/>
            <a:ext cx="8137524" cy="20301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87742" y="697112"/>
            <a:ext cx="45685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Watch Your Hands!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755650" y="1789412"/>
            <a:ext cx="4854318" cy="1060879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small hand on a clock tells us what hour it is. We call this the </a:t>
            </a:r>
            <a:r>
              <a:rPr lang="en-GB" b="1" dirty="0">
                <a:solidFill>
                  <a:schemeClr val="tx1"/>
                </a:solidFill>
              </a:rPr>
              <a:t>hour hand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131" y="1355914"/>
            <a:ext cx="3185182" cy="4935116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2611876" y="3378911"/>
            <a:ext cx="1274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hour hand</a:t>
            </a:r>
            <a:endParaRPr lang="en-GB" dirty="0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6200000">
            <a:off x="3490763" y="1763037"/>
            <a:ext cx="236746" cy="304150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"/>
          <a:srcRect l="9206" r="9206"/>
          <a:stretch>
            <a:fillRect/>
          </a:stretch>
        </p:blipFill>
        <p:spPr>
          <a:xfrm>
            <a:off x="503238" y="4357481"/>
            <a:ext cx="8137524" cy="20301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87742" y="697112"/>
            <a:ext cx="45685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Watch Your Hands!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755650" y="1789412"/>
            <a:ext cx="4854318" cy="925665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big hand on a clock tells us what minute it is. We call this the </a:t>
            </a:r>
            <a:r>
              <a:rPr lang="en-GB" b="1" dirty="0">
                <a:solidFill>
                  <a:schemeClr val="tx1"/>
                </a:solidFill>
              </a:rPr>
              <a:t>minute hand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131" y="1355914"/>
            <a:ext cx="3185182" cy="493511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11876" y="3089988"/>
            <a:ext cx="1274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hour hand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6200000">
            <a:off x="3553866" y="1424348"/>
            <a:ext cx="202463" cy="46373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6200000">
            <a:off x="3490763" y="1474114"/>
            <a:ext cx="236746" cy="304150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392109" y="3878742"/>
            <a:ext cx="15183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minute hand</a:t>
            </a: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"/>
          <a:srcRect l="9206" r="9206" b="33031"/>
          <a:stretch>
            <a:fillRect/>
          </a:stretch>
        </p:blipFill>
        <p:spPr>
          <a:xfrm>
            <a:off x="503238" y="4974701"/>
            <a:ext cx="8137524" cy="135957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87742" y="697112"/>
            <a:ext cx="45685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Watch Your Hands!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755650" y="1595790"/>
            <a:ext cx="4854318" cy="1043831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If I want to show half past 3 then I need to remember which is the hour hand and which is the minute hand.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131" y="1355914"/>
            <a:ext cx="3185182" cy="493511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05372" y="2709580"/>
            <a:ext cx="3789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Can you remember? Click to check!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2611876" y="3519247"/>
            <a:ext cx="1274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hour hand</a:t>
            </a:r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6200000">
            <a:off x="3553866" y="1994285"/>
            <a:ext cx="202463" cy="46373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16200000">
            <a:off x="3490763" y="1820263"/>
            <a:ext cx="236746" cy="304150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392109" y="4509792"/>
            <a:ext cx="15183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minute hand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443583" y="3491992"/>
            <a:ext cx="1629397" cy="489050"/>
          </a:xfrm>
          <a:prstGeom prst="rect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  <a:endParaRPr lang="en-GB" sz="2800" dirty="0"/>
          </a:p>
        </p:txBody>
      </p:sp>
      <p:sp>
        <p:nvSpPr>
          <p:cNvPr id="19" name="Rectangle 18"/>
          <p:cNvSpPr/>
          <p:nvPr/>
        </p:nvSpPr>
        <p:spPr>
          <a:xfrm>
            <a:off x="2368110" y="4485651"/>
            <a:ext cx="1629397" cy="489050"/>
          </a:xfrm>
          <a:prstGeom prst="rect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7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27"/>
          <a:stretch>
            <a:fillRect/>
          </a:stretch>
        </p:blipFill>
        <p:spPr>
          <a:xfrm>
            <a:off x="503237" y="2789551"/>
            <a:ext cx="2700552" cy="313585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/>
          <a:srcRect l="9206" r="9206"/>
          <a:stretch>
            <a:fillRect/>
          </a:stretch>
        </p:blipFill>
        <p:spPr>
          <a:xfrm>
            <a:off x="503238" y="4357481"/>
            <a:ext cx="8137524" cy="20301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87742" y="697112"/>
            <a:ext cx="45685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Watch Your Hands!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755650" y="1476375"/>
            <a:ext cx="7632700" cy="648987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Half past 3 means the minute hand has travelled halfway around the clock face.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3738" y="2434164"/>
            <a:ext cx="3236523" cy="323364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>
            <a:off x="4514960" y="2708144"/>
            <a:ext cx="116936" cy="267840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5400000">
            <a:off x="4512584" y="3172654"/>
            <a:ext cx="136736" cy="175666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54"/>
          <a:stretch>
            <a:fillRect/>
          </a:stretch>
        </p:blipFill>
        <p:spPr>
          <a:xfrm flipH="1">
            <a:off x="6450227" y="3044305"/>
            <a:ext cx="2190536" cy="2270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27"/>
          <a:stretch>
            <a:fillRect/>
          </a:stretch>
        </p:blipFill>
        <p:spPr>
          <a:xfrm>
            <a:off x="503237" y="2789551"/>
            <a:ext cx="2700552" cy="31358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9206" r="9206"/>
          <a:stretch>
            <a:fillRect/>
          </a:stretch>
        </p:blipFill>
        <p:spPr>
          <a:xfrm>
            <a:off x="503238" y="4357481"/>
            <a:ext cx="8137524" cy="20301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87742" y="697112"/>
            <a:ext cx="45685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Watch Your Hands!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755650" y="1476375"/>
            <a:ext cx="7632700" cy="648987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can use a long hand to show the minutes. The minute hand starts at the centre point and points down towards the 6.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3738" y="2458877"/>
            <a:ext cx="3236523" cy="32336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54"/>
          <a:stretch>
            <a:fillRect/>
          </a:stretch>
        </p:blipFill>
        <p:spPr>
          <a:xfrm flipH="1">
            <a:off x="6450227" y="3044305"/>
            <a:ext cx="2190536" cy="22706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0800000">
            <a:off x="4514960" y="2732857"/>
            <a:ext cx="116936" cy="2678402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4476859" y="3973666"/>
            <a:ext cx="186048" cy="186048"/>
          </a:xfrm>
          <a:prstGeom prst="ellipse">
            <a:avLst/>
          </a:prstGeom>
          <a:solidFill>
            <a:srgbClr val="EAC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27"/>
          <a:stretch>
            <a:fillRect/>
          </a:stretch>
        </p:blipFill>
        <p:spPr>
          <a:xfrm>
            <a:off x="503237" y="2789551"/>
            <a:ext cx="2700552" cy="31358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9206" r="9206"/>
          <a:stretch>
            <a:fillRect/>
          </a:stretch>
        </p:blipFill>
        <p:spPr>
          <a:xfrm>
            <a:off x="503238" y="4357481"/>
            <a:ext cx="8137524" cy="20301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87742" y="697112"/>
            <a:ext cx="45685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Watch Your Hands!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755650" y="1476375"/>
            <a:ext cx="7632700" cy="648987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clock shows a half past time but we need to draw in the hour.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3738" y="2458877"/>
            <a:ext cx="3236523" cy="323364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16" t="202" r="11995" b="19183"/>
          <a:stretch>
            <a:fillRect/>
          </a:stretch>
        </p:blipFill>
        <p:spPr>
          <a:xfrm rot="10800000">
            <a:off x="4514960" y="2732857"/>
            <a:ext cx="116936" cy="26784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54"/>
          <a:stretch>
            <a:fillRect/>
          </a:stretch>
        </p:blipFill>
        <p:spPr>
          <a:xfrm flipH="1">
            <a:off x="6450227" y="3044305"/>
            <a:ext cx="2190536" cy="227063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753533" y="1476375"/>
            <a:ext cx="7632700" cy="648987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 is half </a:t>
            </a:r>
            <a:r>
              <a:rPr lang="en-GB" b="1" dirty="0">
                <a:solidFill>
                  <a:schemeClr val="tx1"/>
                </a:solidFill>
              </a:rPr>
              <a:t>past</a:t>
            </a:r>
            <a:r>
              <a:rPr lang="en-GB" dirty="0">
                <a:solidFill>
                  <a:schemeClr val="tx1"/>
                </a:solidFill>
              </a:rPr>
              <a:t> 3 so the hour hand is halfway </a:t>
            </a:r>
            <a:r>
              <a:rPr lang="en-GB" b="1" dirty="0">
                <a:solidFill>
                  <a:schemeClr val="tx1"/>
                </a:solidFill>
              </a:rPr>
              <a:t>past</a:t>
            </a:r>
            <a:r>
              <a:rPr lang="en-GB" dirty="0">
                <a:solidFill>
                  <a:schemeClr val="tx1"/>
                </a:solidFill>
              </a:rPr>
              <a:t> the 3. 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796069" y="4434840"/>
            <a:ext cx="371369" cy="91916"/>
          </a:xfrm>
          <a:prstGeom prst="line">
            <a:avLst/>
          </a:prstGeom>
          <a:ln w="28575">
            <a:solidFill>
              <a:srgbClr val="EAC4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755650" y="1476375"/>
            <a:ext cx="7632700" cy="648987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can draw a short hand to show the hour.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95" t="14093" r="6895" b="33036"/>
          <a:stretch>
            <a:fillRect/>
          </a:stretch>
        </p:blipFill>
        <p:spPr>
          <a:xfrm rot="6328545">
            <a:off x="4512584" y="3172654"/>
            <a:ext cx="136736" cy="1756668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4476859" y="3973666"/>
            <a:ext cx="186048" cy="186048"/>
          </a:xfrm>
          <a:prstGeom prst="ellipse">
            <a:avLst/>
          </a:prstGeom>
          <a:solidFill>
            <a:srgbClr val="EAC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751416" y="1474487"/>
            <a:ext cx="7632700" cy="648987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Remember, the hour hand should be shorter than the minute hand.’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287742" y="697112"/>
            <a:ext cx="45685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Watch Your Hands!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18686" y="1476375"/>
            <a:ext cx="7669664" cy="542898"/>
            <a:chOff x="854506" y="5669807"/>
            <a:chExt cx="7669664" cy="434430"/>
          </a:xfrm>
        </p:grpSpPr>
        <p:sp>
          <p:nvSpPr>
            <p:cNvPr id="19" name="Rounded Rectangle 18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work out what times are being drawn on these clocks?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Whole Clas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483590"/>
            <a:ext cx="3236523" cy="3233648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4571999" y="2833816"/>
            <a:ext cx="0" cy="1307875"/>
          </a:xfrm>
          <a:prstGeom prst="straightConnector1">
            <a:avLst/>
          </a:prstGeom>
          <a:ln w="38100">
            <a:solidFill>
              <a:srgbClr val="2B2829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4571999" y="4197226"/>
            <a:ext cx="1" cy="827855"/>
          </a:xfrm>
          <a:prstGeom prst="straightConnector1">
            <a:avLst/>
          </a:prstGeom>
          <a:ln w="38100">
            <a:solidFill>
              <a:srgbClr val="2B2829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6726" flipV="1">
            <a:off x="1581666" y="3435865"/>
            <a:ext cx="3165400" cy="214846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6190261" y="5259897"/>
            <a:ext cx="2002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C8085B"/>
                </a:solidFill>
              </a:rPr>
              <a:t>6 o’clock</a:t>
            </a:r>
            <a:endParaRPr lang="en-GB" sz="3600" b="1" dirty="0">
              <a:solidFill>
                <a:srgbClr val="C8085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-0.00886 -0.1548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-775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86 -0.15486 L 2.77778E-6 2.59259E-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-0.00886 0.1391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694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287742" y="697112"/>
            <a:ext cx="45685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Watch Your Hands!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18686" y="1476375"/>
            <a:ext cx="7669664" cy="542898"/>
            <a:chOff x="854506" y="5669807"/>
            <a:chExt cx="7669664" cy="434430"/>
          </a:xfrm>
        </p:grpSpPr>
        <p:sp>
          <p:nvSpPr>
            <p:cNvPr id="19" name="Rounded Rectangle 18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work out what times are being drawn on these clocks?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Whole Clas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483590"/>
            <a:ext cx="3236523" cy="3233648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3262184" y="4100414"/>
            <a:ext cx="1309815" cy="2"/>
          </a:xfrm>
          <a:prstGeom prst="straightConnector1">
            <a:avLst/>
          </a:prstGeom>
          <a:ln w="38100">
            <a:solidFill>
              <a:srgbClr val="2B2829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4127157" y="4147798"/>
            <a:ext cx="444844" cy="745477"/>
          </a:xfrm>
          <a:prstGeom prst="straightConnector1">
            <a:avLst/>
          </a:prstGeom>
          <a:ln w="38100">
            <a:solidFill>
              <a:srgbClr val="2B2829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6726" flipV="1">
            <a:off x="1581666" y="3435865"/>
            <a:ext cx="3165400" cy="214846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5630088" y="5394072"/>
            <a:ext cx="2694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C8085B"/>
                </a:solidFill>
              </a:rPr>
              <a:t>quarter to 7</a:t>
            </a:r>
            <a:endParaRPr lang="en-GB" sz="3600" b="1" dirty="0">
              <a:solidFill>
                <a:srgbClr val="C8085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-0.13525 0.00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71" y="41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524 0.00833 L 3.05556E-6 3.33333E-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41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-0.05747 0.1259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2" y="629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287742" y="697112"/>
            <a:ext cx="456855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Watch Your Hands!</a:t>
            </a:r>
            <a:endParaRPr lang="en-GB" sz="4000" b="1" dirty="0">
              <a:latin typeface="Twinkl" pitchFamily="2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18686" y="1476375"/>
            <a:ext cx="7669664" cy="542898"/>
            <a:chOff x="854506" y="5669807"/>
            <a:chExt cx="7669664" cy="434430"/>
          </a:xfrm>
        </p:grpSpPr>
        <p:sp>
          <p:nvSpPr>
            <p:cNvPr id="19" name="Rounded Rectangle 18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Can you work out what times are being drawn on these clocks?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Whole Clas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38" y="2483590"/>
            <a:ext cx="3236523" cy="3233648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4572000" y="4100416"/>
            <a:ext cx="1252151" cy="2027"/>
          </a:xfrm>
          <a:prstGeom prst="straightConnector1">
            <a:avLst/>
          </a:prstGeom>
          <a:ln w="38100">
            <a:solidFill>
              <a:srgbClr val="2B2829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4572001" y="3048000"/>
            <a:ext cx="128897" cy="1099798"/>
          </a:xfrm>
          <a:prstGeom prst="straightConnector1">
            <a:avLst/>
          </a:prstGeom>
          <a:ln w="38100">
            <a:solidFill>
              <a:srgbClr val="2B2829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6726" flipV="1">
            <a:off x="1581666" y="3435865"/>
            <a:ext cx="3165400" cy="214846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5722236" y="5569605"/>
            <a:ext cx="26661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C8085B"/>
                </a:solidFill>
              </a:rPr>
              <a:t>quarter past 12</a:t>
            </a:r>
            <a:endParaRPr lang="en-GB" sz="2800" b="1" dirty="0">
              <a:solidFill>
                <a:srgbClr val="C8085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13333 0.00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41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333 0.00833 L 3.05556E-6 2.22222E-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7" y="-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0625 -0.134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-673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34591" y="765175"/>
            <a:ext cx="6343083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3600" b="1" dirty="0">
                <a:latin typeface="Twinkl" pitchFamily="2" charset="0"/>
              </a:rPr>
              <a:t>Dinner Time at Dinosaur Park</a:t>
            </a:r>
            <a:endParaRPr lang="en-GB" sz="3600" b="1" dirty="0"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5650" y="1476376"/>
            <a:ext cx="7632700" cy="4616450"/>
          </a:xfrm>
          <a:prstGeom prst="rect">
            <a:avLst/>
          </a:prstGeom>
          <a:solidFill>
            <a:srgbClr val="C8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Individual Work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4186" y="697112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641" y="1560712"/>
            <a:ext cx="3139022" cy="444019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331" y="1560712"/>
            <a:ext cx="3139022" cy="444019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716" y="2983336"/>
            <a:ext cx="3241658" cy="3882901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5574" y="702863"/>
            <a:ext cx="7942776" cy="5392341"/>
            <a:chOff x="445574" y="702863"/>
            <a:chExt cx="7942776" cy="5392341"/>
          </a:xfrm>
        </p:grpSpPr>
        <p:sp>
          <p:nvSpPr>
            <p:cNvPr id="3" name="Rectangle 2"/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8" b="-36"/>
            <a:stretch>
              <a:fillRect/>
            </a:stretch>
          </p:blipFill>
          <p:spPr>
            <a:xfrm>
              <a:off x="755650" y="2068829"/>
              <a:ext cx="3816350" cy="4026375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4571999" y="1819414"/>
              <a:ext cx="3816351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  <a:endParaRPr lang="en-GB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>
            <a:fillRect/>
          </a:stretch>
        </p:blipFill>
        <p:spPr>
          <a:xfrm>
            <a:off x="5576765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>
            <a:fillRect/>
          </a:stretch>
        </p:blipFill>
        <p:spPr>
          <a:xfrm>
            <a:off x="5123560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>
            <a:fillRect/>
          </a:stretch>
        </p:blipFill>
        <p:spPr>
          <a:xfrm>
            <a:off x="4670356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202261" y="697112"/>
            <a:ext cx="273953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Clock Rocks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55650" y="1418437"/>
            <a:ext cx="7632700" cy="864764"/>
          </a:xfrm>
          <a:prstGeom prst="roundRect">
            <a:avLst>
              <a:gd name="adj" fmla="val 11348"/>
            </a:avLst>
          </a:prstGeom>
          <a:solidFill>
            <a:srgbClr val="6CBB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 archaeologist has discovered this clock face carved into the rock. One of the clock hands has been worn away but we don’t know which. Its exact time cannot be certain.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3" name="Whole Clas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17" b="14042"/>
          <a:stretch>
            <a:fillRect/>
          </a:stretch>
        </p:blipFill>
        <p:spPr>
          <a:xfrm>
            <a:off x="755650" y="2339546"/>
            <a:ext cx="7632700" cy="3753279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202261" y="697112"/>
            <a:ext cx="273953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Clock Rocks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43" name="Whole Clas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85" b="16909"/>
          <a:stretch>
            <a:fillRect/>
          </a:stretch>
        </p:blipFill>
        <p:spPr>
          <a:xfrm>
            <a:off x="755650" y="2108887"/>
            <a:ext cx="7632700" cy="345989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718686" y="1476375"/>
            <a:ext cx="7669664" cy="542898"/>
            <a:chOff x="854506" y="5669807"/>
            <a:chExt cx="7669664" cy="434430"/>
          </a:xfrm>
        </p:grpSpPr>
        <p:sp>
          <p:nvSpPr>
            <p:cNvPr id="7" name="Rounded Rectangle 6"/>
            <p:cNvSpPr/>
            <p:nvPr/>
          </p:nvSpPr>
          <p:spPr>
            <a:xfrm>
              <a:off x="1313663" y="5669807"/>
              <a:ext cx="7210507" cy="434430"/>
            </a:xfrm>
            <a:prstGeom prst="roundRect">
              <a:avLst/>
            </a:prstGeom>
            <a:solidFill>
              <a:srgbClr val="FFE961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Which of these times could not be the time. Can you explain why?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854506" y="5669807"/>
              <a:ext cx="587118" cy="434430"/>
            </a:xfrm>
            <a:prstGeom prst="roundRect">
              <a:avLst/>
            </a:prstGeom>
            <a:solidFill>
              <a:srgbClr val="C8085B"/>
            </a:solidFill>
            <a:ln w="38100">
              <a:solidFill>
                <a:srgbClr val="EAC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solidFill>
                    <a:schemeClr val="bg1"/>
                  </a:solidFill>
                </a:rPr>
                <a:t>?</a:t>
              </a:r>
              <a:endParaRPr lang="en-GB" sz="3200" dirty="0">
                <a:solidFill>
                  <a:schemeClr val="bg1"/>
                </a:solidFill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755650" y="5659395"/>
            <a:ext cx="1821163" cy="433430"/>
          </a:xfrm>
          <a:prstGeom prst="rect">
            <a:avLst/>
          </a:prstGeom>
          <a:solidFill>
            <a:srgbClr val="97B3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9 o’clock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92829" y="5659395"/>
            <a:ext cx="1821163" cy="433430"/>
          </a:xfrm>
          <a:prstGeom prst="rect">
            <a:avLst/>
          </a:prstGeom>
          <a:solidFill>
            <a:srgbClr val="97B3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half past 9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30008" y="5659395"/>
            <a:ext cx="1821163" cy="433430"/>
          </a:xfrm>
          <a:prstGeom prst="rect">
            <a:avLst/>
          </a:prstGeom>
          <a:solidFill>
            <a:srgbClr val="97B3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to 9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567187" y="5659395"/>
            <a:ext cx="1821163" cy="433430"/>
          </a:xfrm>
          <a:prstGeom prst="rect">
            <a:avLst/>
          </a:prstGeom>
          <a:solidFill>
            <a:srgbClr val="97B3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quarter to 4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  <a:endParaRPr lang="en-GB" sz="1350" dirty="0">
              <a:solidFill>
                <a:srgbClr val="FFFFFF"/>
              </a:solidFill>
            </a:endParaRPr>
          </a:p>
        </p:txBody>
      </p:sp>
      <p:sp>
        <p:nvSpPr>
          <p:cNvPr id="19460" name="Title 1"/>
          <p:cNvSpPr txBox="1"/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  <a:endParaRPr lang="en-US" altLang="en-US" sz="3600" b="1" dirty="0"/>
          </a:p>
        </p:txBody>
      </p:sp>
      <p:sp>
        <p:nvSpPr>
          <p:cNvPr id="19461" name="Title 1"/>
          <p:cNvSpPr txBox="1"/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  <a:endParaRPr lang="en-US" altLang="en-US" sz="3600" b="1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683328" cy="14097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To draw clock hands to show quarter past and quarter to the hour times.</a:t>
            </a:r>
            <a:endParaRPr lang="en-GB" dirty="0"/>
          </a:p>
        </p:txBody>
      </p:sp>
      <p:sp>
        <p:nvSpPr>
          <p:cNvPr id="19463" name="Content Placeholder 15"/>
          <p:cNvSpPr txBox="1"/>
          <p:nvPr/>
        </p:nvSpPr>
        <p:spPr bwMode="auto">
          <a:xfrm>
            <a:off x="628650" y="3467099"/>
            <a:ext cx="7886700" cy="226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en-GB" altLang="en-US" dirty="0"/>
              <a:t>I can read quarter past and quarter to times on a clock.</a:t>
            </a:r>
            <a:endParaRPr lang="en-GB" altLang="en-US" dirty="0"/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draw a long hand to represent the minutes and a short hand to represent the hour.</a:t>
            </a:r>
            <a:endParaRPr lang="en-GB" altLang="en-US" dirty="0"/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draw the hands on a clock, using the correct hand for the minutes </a:t>
            </a:r>
            <a:r>
              <a:rPr lang="en-GB" altLang="en-US"/>
              <a:t>and hour.</a:t>
            </a:r>
            <a:endParaRPr lang="en-GB" altLang="en-US" dirty="0"/>
          </a:p>
        </p:txBody>
      </p:sp>
      <p:pic>
        <p:nvPicPr>
          <p:cNvPr id="8" name="Picture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3048</Words>
  <Application>WPS Presentation</Application>
  <PresentationFormat>On-screen Show (4:3)</PresentationFormat>
  <Paragraphs>234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9" baseType="lpstr">
      <vt:lpstr>Arial</vt:lpstr>
      <vt:lpstr>SimSun</vt:lpstr>
      <vt:lpstr>Wingdings</vt:lpstr>
      <vt:lpstr>Twinkl</vt:lpstr>
      <vt:lpstr>Twinkl SemiBold</vt:lpstr>
      <vt:lpstr>Sassoon Infant Md</vt:lpstr>
      <vt:lpstr>Sassoon Infant Rg</vt:lpstr>
      <vt:lpstr>Tuffy</vt:lpstr>
      <vt:lpstr>Microsoft YaHei</vt:lpstr>
      <vt:lpstr>Arial Unicode MS</vt:lpstr>
      <vt:lpstr>Calibri</vt:lpstr>
      <vt:lpstr>1_Office Theme</vt:lpstr>
      <vt:lpstr>Maths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google1585470703</cp:lastModifiedBy>
  <cp:revision>120</cp:revision>
  <dcterms:created xsi:type="dcterms:W3CDTF">2018-05-10T12:02:00Z</dcterms:created>
  <dcterms:modified xsi:type="dcterms:W3CDTF">2020-05-06T09:55:39Z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2057-11.2.0.9281</vt:lpwstr>
  </property>
</Properties>
</file>