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6" r:id="rId2"/>
    <p:sldId id="258" r:id="rId3"/>
    <p:sldId id="264" r:id="rId4"/>
    <p:sldId id="284" r:id="rId5"/>
    <p:sldId id="286" r:id="rId6"/>
    <p:sldId id="285" r:id="rId7"/>
    <p:sldId id="301" r:id="rId8"/>
    <p:sldId id="291" r:id="rId9"/>
    <p:sldId id="295" r:id="rId10"/>
    <p:sldId id="292" r:id="rId11"/>
    <p:sldId id="296" r:id="rId12"/>
    <p:sldId id="293" r:id="rId13"/>
    <p:sldId id="297" r:id="rId14"/>
    <p:sldId id="294" r:id="rId15"/>
    <p:sldId id="302" r:id="rId16"/>
    <p:sldId id="300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pitchFamily="50" charset="0"/>
      <p:regular r:id="rId25"/>
      <p:bold r:id="rId26"/>
    </p:embeddedFont>
    <p:embeddedFont>
      <p:font typeface="Tuffy" panose="020B0603060100000000" pitchFamily="34" charset="0"/>
      <p:regular r:id="rId27"/>
      <p:bold r:id="rId28"/>
      <p:italic r:id="rId29"/>
      <p:boldItalic r:id="rId30"/>
    </p:embeddedFont>
    <p:embeddedFont>
      <p:font typeface="Tuffy-TTF" panose="020B0603060100000000" pitchFamily="34" charset="0"/>
      <p:regular r:id="rId31"/>
      <p:bold r:id="rId32"/>
      <p:italic r:id="rId33"/>
      <p:boldItalic r:id="rId34"/>
    </p:embeddedFont>
    <p:embeddedFont>
      <p:font typeface="Twinkl" pitchFamily="2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B0B3"/>
    <a:srgbClr val="FFEDA7"/>
    <a:srgbClr val="85CCC2"/>
    <a:srgbClr val="9DDDF9"/>
    <a:srgbClr val="87BD32"/>
    <a:srgbClr val="CEDF9A"/>
    <a:srgbClr val="6C388B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14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77000"/>
            </a:scheme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332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1" r:id="rId5"/>
    <p:sldLayoutId id="2147483670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nglish-australian-curriculum-planit/language-conventions-english-australian-curriculum-planit/year-1-english-australian-curriculum-planit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4.xml"/><Relationship Id="rId5" Type="http://schemas.openxmlformats.org/officeDocument/2006/relationships/slide" Target="slide12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12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6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24.png"/><Relationship Id="rId5" Type="http://schemas.openxmlformats.org/officeDocument/2006/relationships/image" Target="../media/image10.png"/><Relationship Id="rId10" Type="http://schemas.openxmlformats.org/officeDocument/2006/relationships/image" Target="../media/image23.png"/><Relationship Id="rId4" Type="http://schemas.openxmlformats.org/officeDocument/2006/relationships/image" Target="../media/image9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nglish-australian-curriculum-planit/language-conventions-english-australian-curriculum-planit/year-1-english-australian-curriculum-plani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-60037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6464797"/>
            <a:ext cx="9136183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English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1 | Language Conventions | Capital Letter for the Personal Pronoun ‘I’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0" y="3048333"/>
            <a:ext cx="9144000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Capital Letter for the Personal Pronoun ‘I’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Language Conventions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D8141F0-779A-4A73-951A-D168BC9628FF}"/>
              </a:ext>
            </a:extLst>
          </p:cNvPr>
          <p:cNvSpPr/>
          <p:nvPr/>
        </p:nvSpPr>
        <p:spPr>
          <a:xfrm>
            <a:off x="4105275" y="5524500"/>
            <a:ext cx="990600" cy="609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2845" y="748937"/>
            <a:ext cx="8220891" cy="783255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3200" b="1" dirty="0"/>
              <a:t>Capital Letter for the Personal Pronoun ‘I’</a:t>
            </a:r>
          </a:p>
        </p:txBody>
      </p:sp>
      <p:sp>
        <p:nvSpPr>
          <p:cNvPr id="16" name="TextBox 15">
            <a:hlinkClick r:id="rId2" action="ppaction://hlinksldjump"/>
            <a:extLst>
              <a:ext uri="{FF2B5EF4-FFF2-40B4-BE49-F238E27FC236}">
                <a16:creationId xmlns:a16="http://schemas.microsoft.com/office/drawing/2014/main" id="{BF4FE962-4FD6-4B9C-AF05-D6C8BC325C24}"/>
              </a:ext>
            </a:extLst>
          </p:cNvPr>
          <p:cNvSpPr txBox="1"/>
          <p:nvPr/>
        </p:nvSpPr>
        <p:spPr>
          <a:xfrm>
            <a:off x="1249680" y="1793964"/>
            <a:ext cx="6644640" cy="598589"/>
          </a:xfrm>
          <a:prstGeom prst="rect">
            <a:avLst/>
          </a:prstGeom>
          <a:solidFill>
            <a:srgbClr val="85CCC2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Introductory Activity</a:t>
            </a:r>
          </a:p>
        </p:txBody>
      </p:sp>
      <p:sp>
        <p:nvSpPr>
          <p:cNvPr id="21" name="TextBox 20">
            <a:hlinkClick r:id="rId3" action="ppaction://hlinksldjump"/>
            <a:extLst>
              <a:ext uri="{FF2B5EF4-FFF2-40B4-BE49-F238E27FC236}">
                <a16:creationId xmlns:a16="http://schemas.microsoft.com/office/drawing/2014/main" id="{776822D9-141F-4C74-B6AA-E37D2AD74565}"/>
              </a:ext>
            </a:extLst>
          </p:cNvPr>
          <p:cNvSpPr txBox="1"/>
          <p:nvPr/>
        </p:nvSpPr>
        <p:spPr>
          <a:xfrm>
            <a:off x="1249680" y="2647588"/>
            <a:ext cx="6644640" cy="598589"/>
          </a:xfrm>
          <a:prstGeom prst="rect">
            <a:avLst/>
          </a:prstGeom>
          <a:solidFill>
            <a:srgbClr val="85CCC2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Independent Focused Activity</a:t>
            </a:r>
          </a:p>
        </p:txBody>
      </p:sp>
      <p:sp>
        <p:nvSpPr>
          <p:cNvPr id="23" name="TextBox 22">
            <a:hlinkClick r:id="rId4" action="ppaction://hlinksldjump"/>
            <a:extLst>
              <a:ext uri="{FF2B5EF4-FFF2-40B4-BE49-F238E27FC236}">
                <a16:creationId xmlns:a16="http://schemas.microsoft.com/office/drawing/2014/main" id="{90F60939-EE46-48D6-A7A8-282148BFED70}"/>
              </a:ext>
            </a:extLst>
          </p:cNvPr>
          <p:cNvSpPr txBox="1"/>
          <p:nvPr/>
        </p:nvSpPr>
        <p:spPr>
          <a:xfrm>
            <a:off x="1249680" y="3501212"/>
            <a:ext cx="6644640" cy="598589"/>
          </a:xfrm>
          <a:prstGeom prst="rect">
            <a:avLst/>
          </a:prstGeom>
          <a:solidFill>
            <a:srgbClr val="85CCC2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Review Activity</a:t>
            </a:r>
          </a:p>
        </p:txBody>
      </p:sp>
      <p:sp>
        <p:nvSpPr>
          <p:cNvPr id="25" name="TextBox 24">
            <a:hlinkClick r:id="rId5" action="ppaction://hlinksldjump"/>
            <a:extLst>
              <a:ext uri="{FF2B5EF4-FFF2-40B4-BE49-F238E27FC236}">
                <a16:creationId xmlns:a16="http://schemas.microsoft.com/office/drawing/2014/main" id="{3B81C287-2EA4-4B9C-A9FE-80AD8E8DD652}"/>
              </a:ext>
            </a:extLst>
          </p:cNvPr>
          <p:cNvSpPr txBox="1"/>
          <p:nvPr/>
        </p:nvSpPr>
        <p:spPr>
          <a:xfrm>
            <a:off x="1240970" y="4354836"/>
            <a:ext cx="6644640" cy="598589"/>
          </a:xfrm>
          <a:prstGeom prst="rect">
            <a:avLst/>
          </a:prstGeom>
          <a:solidFill>
            <a:srgbClr val="85CCC2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Consolidation Activity</a:t>
            </a:r>
          </a:p>
        </p:txBody>
      </p:sp>
      <p:sp>
        <p:nvSpPr>
          <p:cNvPr id="26" name="TextBox 25">
            <a:hlinkClick r:id="rId6" action="ppaction://hlinksldjump"/>
            <a:extLst>
              <a:ext uri="{FF2B5EF4-FFF2-40B4-BE49-F238E27FC236}">
                <a16:creationId xmlns:a16="http://schemas.microsoft.com/office/drawing/2014/main" id="{0A179BDD-2AAD-4297-B48D-466C2138484E}"/>
              </a:ext>
            </a:extLst>
          </p:cNvPr>
          <p:cNvSpPr txBox="1"/>
          <p:nvPr/>
        </p:nvSpPr>
        <p:spPr>
          <a:xfrm>
            <a:off x="1240970" y="5208460"/>
            <a:ext cx="6644640" cy="598589"/>
          </a:xfrm>
          <a:prstGeom prst="rect">
            <a:avLst/>
          </a:prstGeom>
          <a:solidFill>
            <a:srgbClr val="85CCC2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use a capital letter for the personal pronoun ‘I’.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use a capital letter for ‘I’ when I am writing about myself.</a:t>
            </a:r>
          </a:p>
        </p:txBody>
      </p:sp>
    </p:spTree>
    <p:extLst>
      <p:ext uri="{BB962C8B-B14F-4D97-AF65-F5344CB8AC3E}">
        <p14:creationId xmlns:p14="http://schemas.microsoft.com/office/powerpoint/2010/main" val="3246056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Introductory Activity</a:t>
            </a:r>
          </a:p>
        </p:txBody>
      </p:sp>
    </p:spTree>
    <p:extLst>
      <p:ext uri="{BB962C8B-B14F-4D97-AF65-F5344CB8AC3E}">
        <p14:creationId xmlns:p14="http://schemas.microsoft.com/office/powerpoint/2010/main" val="574338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Read this sentence aloud.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Capital Letter for ‘I’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801ED31-30EB-4D5B-BCCE-4CE8938EDD8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275"/>
          <a:stretch/>
        </p:blipFill>
        <p:spPr>
          <a:xfrm>
            <a:off x="755650" y="1954941"/>
            <a:ext cx="7632700" cy="4137884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5849DEC-CDBB-4249-8DA9-94AFF8E122E2}"/>
              </a:ext>
            </a:extLst>
          </p:cNvPr>
          <p:cNvSpPr/>
          <p:nvPr/>
        </p:nvSpPr>
        <p:spPr>
          <a:xfrm>
            <a:off x="-414670" y="2583712"/>
            <a:ext cx="5858540" cy="584775"/>
          </a:xfrm>
          <a:prstGeom prst="roundRect">
            <a:avLst>
              <a:gd name="adj" fmla="val 50000"/>
            </a:avLst>
          </a:prstGeom>
          <a:solidFill>
            <a:srgbClr val="2CB0B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/>
              <a:t>I am the teacher and I like books.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FB2CD84B-C3AE-4F0B-80BF-A0115CDF94E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307"/>
          <a:stretch/>
        </p:blipFill>
        <p:spPr>
          <a:xfrm>
            <a:off x="6355531" y="1349950"/>
            <a:ext cx="1603683" cy="474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Read the sentence again. Does it make sense? Why not?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Capital Letter for ‘I’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801ED31-30EB-4D5B-BCCE-4CE8938EDD8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275"/>
          <a:stretch/>
        </p:blipFill>
        <p:spPr>
          <a:xfrm>
            <a:off x="755650" y="1954941"/>
            <a:ext cx="7632700" cy="41378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B6050DF-7BA8-4679-9279-B15BDA31EEE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307"/>
          <a:stretch/>
        </p:blipFill>
        <p:spPr>
          <a:xfrm>
            <a:off x="6355531" y="1349950"/>
            <a:ext cx="1603683" cy="474287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5849DEC-CDBB-4249-8DA9-94AFF8E122E2}"/>
              </a:ext>
            </a:extLst>
          </p:cNvPr>
          <p:cNvSpPr/>
          <p:nvPr/>
        </p:nvSpPr>
        <p:spPr>
          <a:xfrm>
            <a:off x="-414670" y="2583712"/>
            <a:ext cx="5858540" cy="584775"/>
          </a:xfrm>
          <a:prstGeom prst="roundRect">
            <a:avLst>
              <a:gd name="adj" fmla="val 50000"/>
            </a:avLst>
          </a:prstGeom>
          <a:solidFill>
            <a:srgbClr val="2CB0B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dirty="0"/>
              <a:t>i am the teacher and </a:t>
            </a:r>
            <a:r>
              <a:rPr lang="en-GB" sz="2400" dirty="0" err="1"/>
              <a:t>i</a:t>
            </a:r>
            <a:r>
              <a:rPr lang="en-GB" sz="2400" dirty="0"/>
              <a:t> like books.</a:t>
            </a:r>
          </a:p>
        </p:txBody>
      </p:sp>
    </p:spTree>
    <p:extLst>
      <p:ext uri="{BB962C8B-B14F-4D97-AF65-F5344CB8AC3E}">
        <p14:creationId xmlns:p14="http://schemas.microsoft.com/office/powerpoint/2010/main" val="234543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Independent Focused Activity</a:t>
            </a:r>
          </a:p>
        </p:txBody>
      </p:sp>
    </p:spTree>
    <p:extLst>
      <p:ext uri="{BB962C8B-B14F-4D97-AF65-F5344CB8AC3E}">
        <p14:creationId xmlns:p14="http://schemas.microsoft.com/office/powerpoint/2010/main" val="1150921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E202A5A-B0D2-4836-814B-8BEC80A7A3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79" b="17108"/>
          <a:stretch/>
        </p:blipFill>
        <p:spPr>
          <a:xfrm>
            <a:off x="755650" y="1629174"/>
            <a:ext cx="7632700" cy="448349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Composing a Sentence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9B71DDF9-388E-4DC8-BB18-26A51709DDC0}"/>
              </a:ext>
            </a:extLst>
          </p:cNvPr>
          <p:cNvSpPr/>
          <p:nvPr/>
        </p:nvSpPr>
        <p:spPr>
          <a:xfrm>
            <a:off x="-259307" y="1823341"/>
            <a:ext cx="6585679" cy="696036"/>
          </a:xfrm>
          <a:prstGeom prst="roundRect">
            <a:avLst>
              <a:gd name="adj" fmla="val 50000"/>
            </a:avLst>
          </a:prstGeom>
          <a:solidFill>
            <a:srgbClr val="2CB0B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b="1" dirty="0"/>
              <a:t>Remember: </a:t>
            </a:r>
            <a:r>
              <a:rPr lang="en-GB" dirty="0"/>
              <a:t>A capital letter is needed for the word ‘I’.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C901C27-B2B1-4364-B107-6CA786CFC476}"/>
              </a:ext>
            </a:extLst>
          </p:cNvPr>
          <p:cNvSpPr/>
          <p:nvPr/>
        </p:nvSpPr>
        <p:spPr>
          <a:xfrm>
            <a:off x="830078" y="2663066"/>
            <a:ext cx="7006117" cy="914649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Look at this boy. He is going to tell you about his t-shirt.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What could he say? Use the word ‘I’ to start your sentence.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FD201A5-7FBF-4D04-86E5-7E684E87DF79}"/>
              </a:ext>
            </a:extLst>
          </p:cNvPr>
          <p:cNvSpPr/>
          <p:nvPr/>
        </p:nvSpPr>
        <p:spPr>
          <a:xfrm>
            <a:off x="830079" y="3721404"/>
            <a:ext cx="4890238" cy="1499323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Now, complete the first question on the activity sheet, using ‘I’ in your sentences.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Remember to check your work for full stops and capital letters!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EF033B-BD7C-49CF-B1AA-57210DD82B0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42"/>
          <a:stretch/>
        </p:blipFill>
        <p:spPr>
          <a:xfrm>
            <a:off x="6991654" y="1638832"/>
            <a:ext cx="1396696" cy="4453993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4A3E7F7D-9023-47D2-A515-C9F6886AFE89}"/>
              </a:ext>
            </a:extLst>
          </p:cNvPr>
          <p:cNvSpPr/>
          <p:nvPr/>
        </p:nvSpPr>
        <p:spPr>
          <a:xfrm>
            <a:off x="5868004" y="3891798"/>
            <a:ext cx="1821998" cy="1281223"/>
          </a:xfrm>
          <a:prstGeom prst="wedgeRoundRectCallout">
            <a:avLst>
              <a:gd name="adj1" fmla="val 40627"/>
              <a:gd name="adj2" fmla="val -9351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I have a blue t-shirt</a:t>
            </a:r>
          </a:p>
        </p:txBody>
      </p:sp>
    </p:spTree>
    <p:extLst>
      <p:ext uri="{BB962C8B-B14F-4D97-AF65-F5344CB8AC3E}">
        <p14:creationId xmlns:p14="http://schemas.microsoft.com/office/powerpoint/2010/main" val="20362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8" grpId="0" animBg="1"/>
      <p:bldP spid="21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Review Activity</a:t>
            </a:r>
          </a:p>
        </p:txBody>
      </p:sp>
    </p:spTree>
    <p:extLst>
      <p:ext uri="{BB962C8B-B14F-4D97-AF65-F5344CB8AC3E}">
        <p14:creationId xmlns:p14="http://schemas.microsoft.com/office/powerpoint/2010/main" val="2697155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AF52572-C4ED-41B5-B0D0-AB71935D44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740" t="7930" r="5023" b="832"/>
          <a:stretch/>
        </p:blipFill>
        <p:spPr>
          <a:xfrm>
            <a:off x="4587737" y="2182276"/>
            <a:ext cx="3800612" cy="39105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6ACEB6-59FD-4CD1-AF52-1053F77B5F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64" r="36763" b="-1"/>
          <a:stretch/>
        </p:blipFill>
        <p:spPr>
          <a:xfrm>
            <a:off x="755651" y="2182280"/>
            <a:ext cx="3816350" cy="39105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719D54-A059-435F-962B-10545DAB31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539" t="24122" r="21461" b="12417"/>
          <a:stretch/>
        </p:blipFill>
        <p:spPr>
          <a:xfrm>
            <a:off x="755649" y="2182279"/>
            <a:ext cx="3816351" cy="391054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Capital Letters for the </a:t>
            </a:r>
          </a:p>
          <a:p>
            <a:pPr algn="ctr"/>
            <a:r>
              <a:rPr lang="en-GB" sz="3200" b="1" dirty="0">
                <a:latin typeface="+mj-lt"/>
              </a:rPr>
              <a:t>Personal Pronoun ‘I’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79C258AF-610E-4D9C-8E23-435D4B80968B}"/>
              </a:ext>
            </a:extLst>
          </p:cNvPr>
          <p:cNvSpPr/>
          <p:nvPr/>
        </p:nvSpPr>
        <p:spPr>
          <a:xfrm>
            <a:off x="755650" y="180931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Read these sentences aloud. What have I forgotten to do?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65F448C-CC6B-49D0-A9D3-FC85EB4FE24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3608"/>
          <a:stretch/>
        </p:blipFill>
        <p:spPr>
          <a:xfrm>
            <a:off x="5042664" y="2410137"/>
            <a:ext cx="2890758" cy="2962375"/>
          </a:xfrm>
          <a:prstGeom prst="rect">
            <a:avLst/>
          </a:prstGeom>
        </p:spPr>
      </p:pic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C901C27-B2B1-4364-B107-6CA786CFC476}"/>
              </a:ext>
            </a:extLst>
          </p:cNvPr>
          <p:cNvSpPr/>
          <p:nvPr/>
        </p:nvSpPr>
        <p:spPr>
          <a:xfrm>
            <a:off x="843473" y="5021064"/>
            <a:ext cx="3640702" cy="1000944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On Friday,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went to the park and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went on the swings.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5B6A0504-470E-451A-B588-1B23C3725608}"/>
              </a:ext>
            </a:extLst>
          </p:cNvPr>
          <p:cNvSpPr/>
          <p:nvPr/>
        </p:nvSpPr>
        <p:spPr>
          <a:xfrm>
            <a:off x="4659822" y="5021064"/>
            <a:ext cx="3640702" cy="1000944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When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got home,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sat down and I read a book.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550B3131-2850-48F5-A795-938A15FDB83E}"/>
              </a:ext>
            </a:extLst>
          </p:cNvPr>
          <p:cNvSpPr/>
          <p:nvPr/>
        </p:nvSpPr>
        <p:spPr>
          <a:xfrm>
            <a:off x="2040834" y="5234739"/>
            <a:ext cx="182323" cy="306142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b="1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03B2814E-AB77-4E31-9392-BC41E6A330BD}"/>
              </a:ext>
            </a:extLst>
          </p:cNvPr>
          <p:cNvSpPr/>
          <p:nvPr/>
        </p:nvSpPr>
        <p:spPr>
          <a:xfrm>
            <a:off x="878719" y="5508684"/>
            <a:ext cx="182323" cy="306142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b="1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7BCDEA34-2957-4499-9630-B66DAF083900}"/>
              </a:ext>
            </a:extLst>
          </p:cNvPr>
          <p:cNvSpPr/>
          <p:nvPr/>
        </p:nvSpPr>
        <p:spPr>
          <a:xfrm>
            <a:off x="5352362" y="5241160"/>
            <a:ext cx="182323" cy="306142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b="1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01EC0709-9FFD-4BAC-B5BC-B9AA3DD3EA2D}"/>
              </a:ext>
            </a:extLst>
          </p:cNvPr>
          <p:cNvSpPr/>
          <p:nvPr/>
        </p:nvSpPr>
        <p:spPr>
          <a:xfrm>
            <a:off x="6597776" y="5240985"/>
            <a:ext cx="182323" cy="306142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b="1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9D4FEF7-301E-4075-9169-21E891458D09}"/>
              </a:ext>
            </a:extLst>
          </p:cNvPr>
          <p:cNvSpPr/>
          <p:nvPr/>
        </p:nvSpPr>
        <p:spPr>
          <a:xfrm>
            <a:off x="4711568" y="5507888"/>
            <a:ext cx="182323" cy="306142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b="1" dirty="0">
                <a:solidFill>
                  <a:schemeClr val="tx1"/>
                </a:solidFill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405962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5" grpId="0" animBg="1"/>
      <p:bldP spid="36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Consolidation Activity</a:t>
            </a:r>
          </a:p>
        </p:txBody>
      </p:sp>
    </p:spTree>
    <p:extLst>
      <p:ext uri="{BB962C8B-B14F-4D97-AF65-F5344CB8AC3E}">
        <p14:creationId xmlns:p14="http://schemas.microsoft.com/office/powerpoint/2010/main" val="1053178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871928-64B6-4E96-AC3B-7C17B4A2FC04}"/>
              </a:ext>
            </a:extLst>
          </p:cNvPr>
          <p:cNvSpPr/>
          <p:nvPr/>
        </p:nvSpPr>
        <p:spPr>
          <a:xfrm>
            <a:off x="755650" y="1629174"/>
            <a:ext cx="7632700" cy="4463651"/>
          </a:xfrm>
          <a:prstGeom prst="rect">
            <a:avLst/>
          </a:prstGeom>
          <a:solidFill>
            <a:srgbClr val="FFED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Editing Text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C901C27-B2B1-4364-B107-6CA786CFC476}"/>
              </a:ext>
            </a:extLst>
          </p:cNvPr>
          <p:cNvSpPr/>
          <p:nvPr/>
        </p:nvSpPr>
        <p:spPr>
          <a:xfrm>
            <a:off x="844899" y="2747664"/>
            <a:ext cx="3957689" cy="1038848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Now, work on your own to complete question 2 on the Capital Letter for ‘I’ Activity Sheet.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A5CF5A8-E99C-4FE0-885B-74A079529D70}"/>
              </a:ext>
            </a:extLst>
          </p:cNvPr>
          <p:cNvSpPr/>
          <p:nvPr/>
        </p:nvSpPr>
        <p:spPr>
          <a:xfrm>
            <a:off x="-259307" y="1780549"/>
            <a:ext cx="5139412" cy="768140"/>
          </a:xfrm>
          <a:prstGeom prst="roundRect">
            <a:avLst>
              <a:gd name="adj" fmla="val 50000"/>
            </a:avLst>
          </a:prstGeom>
          <a:solidFill>
            <a:srgbClr val="2CB0B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rtlCol="0" anchor="ctr"/>
          <a:lstStyle/>
          <a:p>
            <a:pPr algn="r"/>
            <a:r>
              <a:rPr lang="en-GB" b="1" dirty="0"/>
              <a:t>Remember: </a:t>
            </a:r>
            <a:r>
              <a:rPr lang="en-GB" dirty="0"/>
              <a:t>When you are talking about yourself, ‘I’ needs to be a capital letter.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25C311-0B94-418E-AAFB-B3DEC518223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020" y="1764647"/>
            <a:ext cx="2530328" cy="35791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0CE4CA-B4E6-413D-842A-D3E21CA06AC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106" y="2363810"/>
            <a:ext cx="2530328" cy="35791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659F74D2-362A-44D7-B05A-02C3E2BEBCCC}"/>
              </a:ext>
            </a:extLst>
          </p:cNvPr>
          <p:cNvGrpSpPr/>
          <p:nvPr/>
        </p:nvGrpSpPr>
        <p:grpSpPr>
          <a:xfrm>
            <a:off x="844899" y="3870101"/>
            <a:ext cx="3957689" cy="2027689"/>
            <a:chOff x="755649" y="2182276"/>
            <a:chExt cx="7632700" cy="391055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54F201-6A7B-4819-A6B5-525AB08B53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1740" t="7930" r="5023" b="832"/>
            <a:stretch/>
          </p:blipFill>
          <p:spPr>
            <a:xfrm>
              <a:off x="4587737" y="2182276"/>
              <a:ext cx="3800612" cy="39105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93B2551-C08B-4AE9-B36C-313B84374E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8364" r="36763" b="-1"/>
            <a:stretch/>
          </p:blipFill>
          <p:spPr>
            <a:xfrm>
              <a:off x="755651" y="2182280"/>
              <a:ext cx="3816350" cy="391054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C709DD6-7A09-448A-B38E-02E89BA94F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8539" t="24122" r="21461" b="12417"/>
            <a:stretch/>
          </p:blipFill>
          <p:spPr>
            <a:xfrm>
              <a:off x="755649" y="2182279"/>
              <a:ext cx="3816351" cy="391054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1D2E0D8-8132-4F14-8B6F-18D6235077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010"/>
            <a:stretch/>
          </p:blipFill>
          <p:spPr>
            <a:xfrm>
              <a:off x="5013852" y="3109936"/>
              <a:ext cx="2890758" cy="2982888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2077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85CCC2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6072682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871928-64B6-4E96-AC3B-7C17B4A2FC04}"/>
              </a:ext>
            </a:extLst>
          </p:cNvPr>
          <p:cNvSpPr/>
          <p:nvPr/>
        </p:nvSpPr>
        <p:spPr>
          <a:xfrm>
            <a:off x="755650" y="1629174"/>
            <a:ext cx="7632700" cy="4463651"/>
          </a:xfrm>
          <a:prstGeom prst="rect">
            <a:avLst/>
          </a:prstGeom>
          <a:solidFill>
            <a:srgbClr val="FFED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Capital Letter for ‘I’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348C41F2-06C2-414E-87A1-D381BCE0352A}"/>
              </a:ext>
            </a:extLst>
          </p:cNvPr>
          <p:cNvSpPr/>
          <p:nvPr/>
        </p:nvSpPr>
        <p:spPr>
          <a:xfrm>
            <a:off x="836948" y="1721946"/>
            <a:ext cx="7472165" cy="1092816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You need to write in full sentences to answer each of the questions.</a:t>
            </a:r>
          </a:p>
          <a:p>
            <a:pPr marL="285750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Remember to use a capital letter for the word ‘I’ when you are talking about yourself.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F911ED1-B5B5-40C2-A088-54A1186EFF3C}"/>
              </a:ext>
            </a:extLst>
          </p:cNvPr>
          <p:cNvSpPr/>
          <p:nvPr/>
        </p:nvSpPr>
        <p:spPr>
          <a:xfrm>
            <a:off x="834887" y="1721946"/>
            <a:ext cx="7472165" cy="1092816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Here are the questions that I want you to answer – turn to your partner and tell them the full sentence. Your partner must listen very carefully to make sure that you started your sentence with ‘I’.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31E2D0D-DC18-4ECC-9A76-BC8DC1E82C5C}"/>
              </a:ext>
            </a:extLst>
          </p:cNvPr>
          <p:cNvSpPr/>
          <p:nvPr/>
        </p:nvSpPr>
        <p:spPr>
          <a:xfrm>
            <a:off x="836948" y="4595854"/>
            <a:ext cx="7472165" cy="1423039"/>
          </a:xfrm>
          <a:prstGeom prst="roundRect">
            <a:avLst>
              <a:gd name="adj" fmla="val 0"/>
            </a:avLst>
          </a:prstGeom>
          <a:solidFill>
            <a:srgbClr val="85CCC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Now, work on your own to complete the Personal Pronoun Application Sheet.</a:t>
            </a:r>
          </a:p>
          <a:p>
            <a:pPr algn="just">
              <a:spcAft>
                <a:spcPts val="1200"/>
              </a:spcAft>
            </a:pPr>
            <a:r>
              <a:rPr lang="en-GB" dirty="0">
                <a:solidFill>
                  <a:schemeClr val="tx1"/>
                </a:solidFill>
              </a:rPr>
              <a:t>When you have finished, read your sentences aloud to make sure that they make sense.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C6462D5-D4F5-4587-9938-9251FFB5FB69}"/>
              </a:ext>
            </a:extLst>
          </p:cNvPr>
          <p:cNvSpPr/>
          <p:nvPr/>
        </p:nvSpPr>
        <p:spPr>
          <a:xfrm>
            <a:off x="834887" y="3114265"/>
            <a:ext cx="3681454" cy="521466"/>
          </a:xfrm>
          <a:prstGeom prst="roundRect">
            <a:avLst>
              <a:gd name="adj" fmla="val 0"/>
            </a:avLst>
          </a:prstGeom>
          <a:solidFill>
            <a:srgbClr val="2CB0B3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How old are you?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942135F-3824-442F-A214-AC1C91A24256}"/>
              </a:ext>
            </a:extLst>
          </p:cNvPr>
          <p:cNvSpPr/>
          <p:nvPr/>
        </p:nvSpPr>
        <p:spPr>
          <a:xfrm>
            <a:off x="4627661" y="3114264"/>
            <a:ext cx="3681454" cy="521466"/>
          </a:xfrm>
          <a:prstGeom prst="roundRect">
            <a:avLst>
              <a:gd name="adj" fmla="val 0"/>
            </a:avLst>
          </a:prstGeom>
          <a:solidFill>
            <a:srgbClr val="2CB0B3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What do you like to eat?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F50667ED-409D-49C0-90BA-B9CE43707967}"/>
              </a:ext>
            </a:extLst>
          </p:cNvPr>
          <p:cNvSpPr/>
          <p:nvPr/>
        </p:nvSpPr>
        <p:spPr>
          <a:xfrm>
            <a:off x="834887" y="3751339"/>
            <a:ext cx="3681454" cy="521466"/>
          </a:xfrm>
          <a:prstGeom prst="roundRect">
            <a:avLst>
              <a:gd name="adj" fmla="val 0"/>
            </a:avLst>
          </a:prstGeom>
          <a:solidFill>
            <a:srgbClr val="2CB0B3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What did you do at the weekend?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431E06A2-AE15-427B-BE3E-0D55971020B4}"/>
              </a:ext>
            </a:extLst>
          </p:cNvPr>
          <p:cNvSpPr/>
          <p:nvPr/>
        </p:nvSpPr>
        <p:spPr>
          <a:xfrm>
            <a:off x="4627661" y="3758704"/>
            <a:ext cx="3681454" cy="521466"/>
          </a:xfrm>
          <a:prstGeom prst="roundRect">
            <a:avLst>
              <a:gd name="adj" fmla="val 0"/>
            </a:avLst>
          </a:prstGeom>
          <a:solidFill>
            <a:srgbClr val="2CB0B3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What colour hair do you have?</a:t>
            </a:r>
          </a:p>
        </p:txBody>
      </p:sp>
    </p:spTree>
    <p:extLst>
      <p:ext uri="{BB962C8B-B14F-4D97-AF65-F5344CB8AC3E}">
        <p14:creationId xmlns:p14="http://schemas.microsoft.com/office/powerpoint/2010/main" val="123920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use a capital letter for the personal pronoun ‘I’.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use a capital letter for ‘I’ when I am writing about myself.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F527F5-F09F-4AC7-AE99-C6C1931F90F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070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873082D-6BEF-4F5F-B1A9-2DAAAA360B66}"/>
              </a:ext>
            </a:extLst>
          </p:cNvPr>
          <p:cNvSpPr/>
          <p:nvPr/>
        </p:nvSpPr>
        <p:spPr>
          <a:xfrm>
            <a:off x="4086225" y="3114675"/>
            <a:ext cx="990600" cy="609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732</TotalTime>
  <Words>494</Words>
  <Application>Microsoft Office PowerPoint</Application>
  <PresentationFormat>On-screen Show (4:3)</PresentationFormat>
  <Paragraphs>63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Tuffy-TTF</vt:lpstr>
      <vt:lpstr>Sassoon Infant Rg</vt:lpstr>
      <vt:lpstr>Arial</vt:lpstr>
      <vt:lpstr>Twinkl</vt:lpstr>
      <vt:lpstr>Calibri</vt:lpstr>
      <vt:lpstr>Tuffy</vt:lpstr>
      <vt:lpstr>Office Theme</vt:lpstr>
      <vt:lpstr>Language Conventions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Riglar</dc:creator>
  <cp:lastModifiedBy>Holly Riglar</cp:lastModifiedBy>
  <cp:revision>168</cp:revision>
  <dcterms:created xsi:type="dcterms:W3CDTF">2019-11-29T11:26:13Z</dcterms:created>
  <dcterms:modified xsi:type="dcterms:W3CDTF">2019-12-11T07:56:03Z</dcterms:modified>
</cp:coreProperties>
</file>