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76" r:id="rId4"/>
    <p:sldId id="277" r:id="rId5"/>
    <p:sldId id="278" r:id="rId6"/>
    <p:sldId id="279" r:id="rId7"/>
    <p:sldId id="280" r:id="rId8"/>
    <p:sldId id="281" r:id="rId9"/>
    <p:sldId id="282" r:id="rId10"/>
    <p:sldId id="283" r:id="rId11"/>
    <p:sldId id="284" r:id="rId12"/>
    <p:sldId id="267" r:id="rId13"/>
  </p:sldIdLst>
  <p:sldSz cx="9144000" cy="6858000" type="screen4x3"/>
  <p:notesSz cx="6858000" cy="9144000"/>
  <p:embeddedFontLst>
    <p:embeddedFont>
      <p:font typeface="Twinkl" pitchFamily="2" charset="0"/>
      <p:regular r:id="rId16"/>
      <p:bold r:id="rId17"/>
    </p:embeddedFont>
    <p:embeddedFont>
      <p:font typeface="Calibri" panose="020F0502020204030204" pitchFamily="34" charset="0"/>
      <p:regular r:id="rId18"/>
      <p:bold r:id="rId19"/>
      <p:italic r:id="rId20"/>
      <p:boldItalic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63"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F9B000"/>
    <a:srgbClr val="4DB1E3"/>
    <a:srgbClr val="0076B0"/>
    <a:srgbClr val="FDD182"/>
    <a:srgbClr val="DE1E5A"/>
    <a:srgbClr val="BC0105"/>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72" d="100"/>
          <a:sy n="72" d="100"/>
        </p:scale>
        <p:origin x="1410" y="72"/>
      </p:cViewPr>
      <p:guideLst>
        <p:guide orient="horz" pos="2160"/>
        <p:guide pos="2880"/>
        <p:guide pos="363"/>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13/12/2019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13/12/2019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christmas/christmas-literacy"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christmas/christmas-literacy"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8.png"/><Relationship Id="rId7"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6.png"/><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png"/><Relationship Id="rId1" Type="http://schemas.openxmlformats.org/officeDocument/2006/relationships/slideLayout" Target="../slideLayouts/slideLayout3.xml"/><Relationship Id="rId6" Type="http://schemas.openxmlformats.org/officeDocument/2006/relationships/image" Target="../media/image33.png"/><Relationship Id="rId11" Type="http://schemas.openxmlformats.org/officeDocument/2006/relationships/image" Target="../media/image38.png"/><Relationship Id="rId5" Type="http://schemas.openxmlformats.org/officeDocument/2006/relationships/image" Target="../media/image32.png"/><Relationship Id="rId10" Type="http://schemas.openxmlformats.org/officeDocument/2006/relationships/image" Target="../media/image37.png"/><Relationship Id="rId4" Type="http://schemas.openxmlformats.org/officeDocument/2006/relationships/image" Target="../media/image31.png"/><Relationship Id="rId9" Type="http://schemas.openxmlformats.org/officeDocument/2006/relationships/image" Target="../media/image3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Is a Diary Entry?</a:t>
            </a:r>
          </a:p>
        </p:txBody>
      </p:sp>
      <p:sp>
        <p:nvSpPr>
          <p:cNvPr id="5" name="Rounded Rectangle 4"/>
          <p:cNvSpPr/>
          <p:nvPr/>
        </p:nvSpPr>
        <p:spPr>
          <a:xfrm>
            <a:off x="1291771" y="1602035"/>
            <a:ext cx="7096579" cy="913984"/>
          </a:xfrm>
          <a:prstGeom prst="roundRect">
            <a:avLst>
              <a:gd name="adj" fmla="val 26861"/>
            </a:avLst>
          </a:prstGeom>
          <a:solidFill>
            <a:srgbClr val="FDD182"/>
          </a:solidFill>
        </p:spPr>
        <p:txBody>
          <a:bodyPr wrap="square" lIns="864000" tIns="108000" rIns="108000" bIns="108000">
            <a:spAutoFit/>
          </a:bodyPr>
          <a:lstStyle/>
          <a:p>
            <a:r>
              <a:rPr lang="en-GB" dirty="0"/>
              <a:t>A diary entry is when you write about a day in the life of a real person or character.</a:t>
            </a:r>
          </a:p>
        </p:txBody>
      </p:sp>
      <p:pic>
        <p:nvPicPr>
          <p:cNvPr id="14" name="Picture 1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269027"/>
            <a:ext cx="3441700" cy="5588973"/>
          </a:xfrm>
          <a:prstGeom prst="rect">
            <a:avLst/>
          </a:prstGeom>
        </p:spPr>
      </p:pic>
      <p:sp>
        <p:nvSpPr>
          <p:cNvPr id="4" name="Round Single Corner Rectangle 3"/>
          <p:cNvSpPr/>
          <p:nvPr/>
        </p:nvSpPr>
        <p:spPr>
          <a:xfrm rot="10800000">
            <a:off x="6934198" y="-63500"/>
            <a:ext cx="2260601" cy="612774"/>
          </a:xfrm>
          <a:prstGeom prst="round1Rect">
            <a:avLst>
              <a:gd name="adj" fmla="val 50000"/>
            </a:avLst>
          </a:prstGeom>
          <a:solidFill>
            <a:srgbClr val="0076B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7439023" y="119997"/>
            <a:ext cx="1504952" cy="276999"/>
          </a:xfrm>
          <a:prstGeom prst="rect">
            <a:avLst/>
          </a:prstGeom>
        </p:spPr>
        <p:txBody>
          <a:bodyPr wrap="square" lIns="0" tIns="0" rIns="0" bIns="0">
            <a:spAutoFit/>
          </a:bodyPr>
          <a:lstStyle/>
          <a:p>
            <a:r>
              <a:rPr lang="en-GB" b="1" dirty="0">
                <a:solidFill>
                  <a:schemeClr val="bg1"/>
                </a:solidFill>
              </a:rPr>
              <a:t>Oops Dragon</a:t>
            </a:r>
          </a:p>
        </p:txBody>
      </p:sp>
      <p:sp>
        <p:nvSpPr>
          <p:cNvPr id="11" name="Rectangle 10"/>
          <p:cNvSpPr/>
          <p:nvPr/>
        </p:nvSpPr>
        <p:spPr>
          <a:xfrm>
            <a:off x="2177144" y="2624099"/>
            <a:ext cx="6211206" cy="772107"/>
          </a:xfrm>
          <a:prstGeom prst="rect">
            <a:avLst/>
          </a:prstGeom>
          <a:noFill/>
        </p:spPr>
        <p:txBody>
          <a:bodyPr wrap="square" lIns="648000" tIns="108000" rIns="108000" bIns="108000">
            <a:spAutoFit/>
          </a:bodyPr>
          <a:lstStyle/>
          <a:p>
            <a:r>
              <a:rPr lang="en-GB" dirty="0"/>
              <a:t>A diary entry needs to be exciting for the reader and keep their interest.</a:t>
            </a:r>
          </a:p>
        </p:txBody>
      </p:sp>
      <p:sp>
        <p:nvSpPr>
          <p:cNvPr id="12" name="Rounded Rectangle 11"/>
          <p:cNvSpPr/>
          <p:nvPr/>
        </p:nvSpPr>
        <p:spPr>
          <a:xfrm>
            <a:off x="2811235" y="3508074"/>
            <a:ext cx="5253263" cy="1252028"/>
          </a:xfrm>
          <a:prstGeom prst="roundRect">
            <a:avLst>
              <a:gd name="adj" fmla="val 28355"/>
            </a:avLst>
          </a:prstGeom>
          <a:solidFill>
            <a:schemeClr val="bg1"/>
          </a:solidFill>
          <a:ln w="38100">
            <a:solidFill>
              <a:srgbClr val="F9B000"/>
            </a:solidFill>
          </a:ln>
        </p:spPr>
        <p:txBody>
          <a:bodyPr wrap="square" lIns="252000" tIns="108000" rIns="108000" bIns="108000">
            <a:spAutoFit/>
          </a:bodyPr>
          <a:lstStyle/>
          <a:p>
            <a:r>
              <a:rPr lang="en-GB" dirty="0"/>
              <a:t>The diary is personal. It needs to sound like the person, or character, has written it. It is written from their point of view.</a:t>
            </a:r>
          </a:p>
        </p:txBody>
      </p:sp>
      <p:pic>
        <p:nvPicPr>
          <p:cNvPr id="26" name="Picture 2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52457" y="0"/>
            <a:ext cx="3091543" cy="1269027"/>
          </a:xfrm>
          <a:prstGeom prst="rect">
            <a:avLst/>
          </a:prstGeom>
        </p:spPr>
      </p:pic>
      <p:sp>
        <p:nvSpPr>
          <p:cNvPr id="3" name="Rounded Rectangle 2"/>
          <p:cNvSpPr/>
          <p:nvPr/>
        </p:nvSpPr>
        <p:spPr>
          <a:xfrm>
            <a:off x="1959116" y="4970733"/>
            <a:ext cx="6429234" cy="1252028"/>
          </a:xfrm>
          <a:prstGeom prst="roundRect">
            <a:avLst>
              <a:gd name="adj" fmla="val 27921"/>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720000" tIns="108000" rIns="108000" bIns="108000" rtlCol="0" anchor="ctr">
            <a:spAutoFit/>
          </a:bodyPr>
          <a:lstStyle/>
          <a:p>
            <a:r>
              <a:rPr lang="en-GB" dirty="0">
                <a:solidFill>
                  <a:schemeClr val="tx1"/>
                </a:solidFill>
              </a:rPr>
              <a:t>Do you know anyone who writes a diary? </a:t>
            </a:r>
            <a:br>
              <a:rPr lang="en-GB" dirty="0">
                <a:solidFill>
                  <a:schemeClr val="tx1"/>
                </a:solidFill>
              </a:rPr>
            </a:br>
            <a:r>
              <a:rPr lang="en-GB" dirty="0">
                <a:solidFill>
                  <a:schemeClr val="tx1"/>
                </a:solidFill>
              </a:rPr>
              <a:t>Do you ever stop and think about the day you have just had?</a:t>
            </a:r>
          </a:p>
        </p:txBody>
      </p:sp>
      <p:sp>
        <p:nvSpPr>
          <p:cNvPr id="9" name="Oval 8"/>
          <p:cNvSpPr/>
          <p:nvPr/>
        </p:nvSpPr>
        <p:spPr>
          <a:xfrm>
            <a:off x="488497" y="4547104"/>
            <a:ext cx="2003339" cy="2003339"/>
          </a:xfrm>
          <a:prstGeom prst="ellipse">
            <a:avLst/>
          </a:prstGeom>
          <a:solidFill>
            <a:srgbClr val="18A0DB"/>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Think About It</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250"/>
                                        <p:tgtEl>
                                          <p:spTgt spid="9"/>
                                        </p:tgtEl>
                                      </p:cBhvr>
                                    </p:animEffect>
                                  </p:childTnLst>
                                </p:cTn>
                              </p:par>
                              <p:par>
                                <p:cTn id="13" presetID="22" presetClass="entr" presetSubtype="8" fill="hold" grpId="0" nodeType="withEffect">
                                  <p:stCondLst>
                                    <p:cond delay="25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animBg="1"/>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125358" y="-1260112"/>
            <a:ext cx="8098943" cy="2715334"/>
            <a:chOff x="-125358" y="-1260112"/>
            <a:chExt cx="8098943" cy="2715334"/>
          </a:xfrm>
        </p:grpSpPr>
        <p:pic>
          <p:nvPicPr>
            <p:cNvPr id="13" name="Picture 1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432618">
              <a:off x="-125358" y="-1260112"/>
              <a:ext cx="2074739" cy="2393223"/>
            </a:xfrm>
            <a:prstGeom prst="rect">
              <a:avLst/>
            </a:prstGeom>
          </p:spPr>
        </p:pic>
        <p:pic>
          <p:nvPicPr>
            <p:cNvPr id="14" name="Picture 1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0345114">
              <a:off x="6402812" y="-356674"/>
              <a:ext cx="1570773" cy="1811896"/>
            </a:xfrm>
            <a:prstGeom prst="rect">
              <a:avLst/>
            </a:prstGeom>
          </p:spPr>
        </p:pic>
      </p:grpSp>
      <p:sp>
        <p:nvSpPr>
          <p:cNvPr id="3" name="Rounded Rectangle 2"/>
          <p:cNvSpPr/>
          <p:nvPr/>
        </p:nvSpPr>
        <p:spPr>
          <a:xfrm>
            <a:off x="2138593" y="1353203"/>
            <a:ext cx="4795605" cy="696216"/>
          </a:xfrm>
          <a:prstGeom prst="roundRect">
            <a:avLst>
              <a:gd name="adj" fmla="val 50000"/>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540000" tIns="108000" rIns="108000" bIns="108000" rtlCol="0" anchor="ctr">
            <a:spAutoFit/>
          </a:bodyPr>
          <a:lstStyle/>
          <a:p>
            <a:pPr algn="ctr"/>
            <a:r>
              <a:rPr lang="en-GB" b="1" dirty="0"/>
              <a:t>Include the date and/or time.</a:t>
            </a:r>
          </a:p>
        </p:txBody>
      </p:sp>
      <p:sp>
        <p:nvSpPr>
          <p:cNvPr id="21" name="Title 20"/>
          <p:cNvSpPr>
            <a:spLocks noGrp="1"/>
          </p:cNvSpPr>
          <p:nvPr>
            <p:ph type="title"/>
          </p:nvPr>
        </p:nvSpPr>
        <p:spPr/>
        <p:txBody>
          <a:bodyPr/>
          <a:lstStyle/>
          <a:p>
            <a:r>
              <a:rPr lang="en-GB" sz="3600" dirty="0">
                <a:latin typeface="+mn-lt"/>
              </a:rPr>
              <a:t>Writing a Diary</a:t>
            </a:r>
          </a:p>
        </p:txBody>
      </p:sp>
      <p:sp>
        <p:nvSpPr>
          <p:cNvPr id="4" name="Round Single Corner Rectangle 3"/>
          <p:cNvSpPr/>
          <p:nvPr/>
        </p:nvSpPr>
        <p:spPr>
          <a:xfrm rot="10800000">
            <a:off x="6934198" y="-63500"/>
            <a:ext cx="2260601" cy="612774"/>
          </a:xfrm>
          <a:prstGeom prst="round1Rect">
            <a:avLst>
              <a:gd name="adj" fmla="val 50000"/>
            </a:avLst>
          </a:prstGeom>
          <a:solidFill>
            <a:srgbClr val="0076B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9" name="Group 18"/>
          <p:cNvGrpSpPr/>
          <p:nvPr/>
        </p:nvGrpSpPr>
        <p:grpSpPr>
          <a:xfrm>
            <a:off x="1172775" y="2822514"/>
            <a:ext cx="7308000" cy="3600000"/>
            <a:chOff x="1172775" y="2822514"/>
            <a:chExt cx="7308000" cy="3600000"/>
          </a:xfrm>
        </p:grpSpPr>
        <p:pic>
          <p:nvPicPr>
            <p:cNvPr id="17" name="Picture 16"/>
            <p:cNvPicPr>
              <a:picLocks noChangeAspect="1"/>
            </p:cNvPicPr>
            <p:nvPr/>
          </p:nvPicPr>
          <p:blipFill rotWithShape="1">
            <a:blip r:embed="rId4" cstate="screen">
              <a:extLst>
                <a:ext uri="{28A0092B-C50C-407E-A947-70E740481C1C}">
                  <a14:useLocalDpi xmlns:a14="http://schemas.microsoft.com/office/drawing/2010/main"/>
                </a:ext>
              </a:extLst>
            </a:blip>
            <a:srcRect t="-555" r="-91"/>
            <a:stretch/>
          </p:blipFill>
          <p:spPr>
            <a:xfrm>
              <a:off x="1172775" y="2822514"/>
              <a:ext cx="7308000" cy="3600000"/>
            </a:xfrm>
            <a:prstGeom prst="rect">
              <a:avLst/>
            </a:prstGeom>
          </p:spPr>
        </p:pic>
        <p:sp>
          <p:nvSpPr>
            <p:cNvPr id="22" name="Rectangle 21"/>
            <p:cNvSpPr/>
            <p:nvPr/>
          </p:nvSpPr>
          <p:spPr>
            <a:xfrm>
              <a:off x="2372947" y="3285299"/>
              <a:ext cx="5676195" cy="2862322"/>
            </a:xfrm>
            <a:prstGeom prst="rect">
              <a:avLst/>
            </a:prstGeom>
          </p:spPr>
          <p:txBody>
            <a:bodyPr wrap="square">
              <a:spAutoFit/>
            </a:bodyPr>
            <a:lstStyle/>
            <a:p>
              <a:pPr algn="r">
                <a:lnSpc>
                  <a:spcPts val="2400"/>
                </a:lnSpc>
              </a:pPr>
              <a:r>
                <a:rPr lang="en-GB" b="1" dirty="0">
                  <a:solidFill>
                    <a:srgbClr val="0076B0"/>
                  </a:solidFill>
                </a:rPr>
                <a:t>Monday 2</a:t>
              </a:r>
              <a:r>
                <a:rPr lang="en-GB" b="1" baseline="30000" dirty="0">
                  <a:solidFill>
                    <a:srgbClr val="0076B0"/>
                  </a:solidFill>
                </a:rPr>
                <a:t>nd</a:t>
              </a:r>
              <a:r>
                <a:rPr lang="en-GB" b="1" dirty="0">
                  <a:solidFill>
                    <a:srgbClr val="0076B0"/>
                  </a:solidFill>
                </a:rPr>
                <a:t> December 2019</a:t>
              </a:r>
            </a:p>
            <a:p>
              <a:pPr>
                <a:lnSpc>
                  <a:spcPts val="2400"/>
                </a:lnSpc>
              </a:pPr>
              <a:r>
                <a:rPr lang="en-GB" dirty="0"/>
                <a:t>Dear diary,</a:t>
              </a:r>
            </a:p>
            <a:p>
              <a:pPr>
                <a:lnSpc>
                  <a:spcPts val="2400"/>
                </a:lnSpc>
              </a:pPr>
              <a:r>
                <a:rPr lang="en-GB" dirty="0"/>
                <a:t> </a:t>
              </a:r>
            </a:p>
            <a:p>
              <a:pPr>
                <a:lnSpc>
                  <a:spcPts val="2400"/>
                </a:lnSpc>
              </a:pPr>
              <a:r>
                <a:rPr lang="en-GB" dirty="0"/>
                <a:t>Today, I was woken up at 6 o’clock by my screaming baby brother. I felt cross as it wasn’t time to get up, but when I looked out of the window the feeling of anger disappeared… the ground was covered in snow! Mum shouted up to tell me that there was no school and it has been cancelled.</a:t>
              </a:r>
            </a:p>
          </p:txBody>
        </p:sp>
      </p:grpSp>
      <p:sp>
        <p:nvSpPr>
          <p:cNvPr id="7" name="Rectangle 6"/>
          <p:cNvSpPr/>
          <p:nvPr/>
        </p:nvSpPr>
        <p:spPr>
          <a:xfrm>
            <a:off x="7439023" y="119997"/>
            <a:ext cx="1504952" cy="276999"/>
          </a:xfrm>
          <a:prstGeom prst="rect">
            <a:avLst/>
          </a:prstGeom>
        </p:spPr>
        <p:txBody>
          <a:bodyPr wrap="square" lIns="0" tIns="0" rIns="0" bIns="0">
            <a:spAutoFit/>
          </a:bodyPr>
          <a:lstStyle/>
          <a:p>
            <a:r>
              <a:rPr lang="en-GB" b="1" dirty="0">
                <a:solidFill>
                  <a:schemeClr val="bg1"/>
                </a:solidFill>
              </a:rPr>
              <a:t>Oops Dragon</a:t>
            </a:r>
          </a:p>
        </p:txBody>
      </p:sp>
      <p:grpSp>
        <p:nvGrpSpPr>
          <p:cNvPr id="24" name="Group 23"/>
          <p:cNvGrpSpPr/>
          <p:nvPr/>
        </p:nvGrpSpPr>
        <p:grpSpPr>
          <a:xfrm>
            <a:off x="1172775" y="2822514"/>
            <a:ext cx="7308000" cy="3600000"/>
            <a:chOff x="1172775" y="2822514"/>
            <a:chExt cx="7308000" cy="3600000"/>
          </a:xfrm>
        </p:grpSpPr>
        <p:pic>
          <p:nvPicPr>
            <p:cNvPr id="25" name="Picture 24"/>
            <p:cNvPicPr>
              <a:picLocks noChangeAspect="1"/>
            </p:cNvPicPr>
            <p:nvPr/>
          </p:nvPicPr>
          <p:blipFill rotWithShape="1">
            <a:blip r:embed="rId4" cstate="screen">
              <a:extLst>
                <a:ext uri="{28A0092B-C50C-407E-A947-70E740481C1C}">
                  <a14:useLocalDpi xmlns:a14="http://schemas.microsoft.com/office/drawing/2010/main"/>
                </a:ext>
              </a:extLst>
            </a:blip>
            <a:srcRect t="-555" r="-91"/>
            <a:stretch/>
          </p:blipFill>
          <p:spPr>
            <a:xfrm>
              <a:off x="1172775" y="2822514"/>
              <a:ext cx="7308000" cy="3600000"/>
            </a:xfrm>
            <a:prstGeom prst="rect">
              <a:avLst/>
            </a:prstGeom>
          </p:spPr>
        </p:pic>
        <p:sp>
          <p:nvSpPr>
            <p:cNvPr id="26" name="Rectangle 25"/>
            <p:cNvSpPr/>
            <p:nvPr/>
          </p:nvSpPr>
          <p:spPr>
            <a:xfrm>
              <a:off x="2372947" y="3285299"/>
              <a:ext cx="5676195" cy="1938992"/>
            </a:xfrm>
            <a:prstGeom prst="rect">
              <a:avLst/>
            </a:prstGeom>
          </p:spPr>
          <p:txBody>
            <a:bodyPr wrap="square">
              <a:spAutoFit/>
            </a:bodyPr>
            <a:lstStyle/>
            <a:p>
              <a:pPr>
                <a:lnSpc>
                  <a:spcPts val="2400"/>
                </a:lnSpc>
              </a:pPr>
              <a:r>
                <a:rPr lang="en-GB" dirty="0"/>
                <a:t>Dear diary, </a:t>
              </a:r>
            </a:p>
            <a:p>
              <a:pPr>
                <a:lnSpc>
                  <a:spcPts val="2400"/>
                </a:lnSpc>
              </a:pPr>
              <a:r>
                <a:rPr lang="en-GB" dirty="0"/>
                <a:t> </a:t>
              </a:r>
            </a:p>
            <a:p>
              <a:pPr>
                <a:lnSpc>
                  <a:spcPts val="2400"/>
                </a:lnSpc>
              </a:pPr>
              <a:r>
                <a:rPr lang="en-GB" b="1" dirty="0">
                  <a:solidFill>
                    <a:srgbClr val="0076B0"/>
                  </a:solidFill>
                </a:rPr>
                <a:t>It was an eventful start to the month of December today. </a:t>
              </a:r>
              <a:r>
                <a:rPr lang="en-GB" dirty="0"/>
                <a:t>I have been looking forward to today for such a long time, and it was always meant to be eventful, but just not quite in that way! </a:t>
              </a:r>
            </a:p>
          </p:txBody>
        </p:sp>
      </p:grpSp>
      <p:grpSp>
        <p:nvGrpSpPr>
          <p:cNvPr id="5" name="Group 4"/>
          <p:cNvGrpSpPr/>
          <p:nvPr/>
        </p:nvGrpSpPr>
        <p:grpSpPr>
          <a:xfrm>
            <a:off x="586080" y="885917"/>
            <a:ext cx="2319136" cy="2319136"/>
            <a:chOff x="177798" y="853329"/>
            <a:chExt cx="2790704" cy="2790704"/>
          </a:xfrm>
        </p:grpSpPr>
        <p:sp>
          <p:nvSpPr>
            <p:cNvPr id="2" name="Oval 1"/>
            <p:cNvSpPr/>
            <p:nvPr/>
          </p:nvSpPr>
          <p:spPr>
            <a:xfrm>
              <a:off x="177798" y="853329"/>
              <a:ext cx="2790704" cy="2790704"/>
            </a:xfrm>
            <a:prstGeom prst="ellipse">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5691" y="1132389"/>
              <a:ext cx="2696021" cy="2024743"/>
            </a:xfrm>
            <a:prstGeom prst="rect">
              <a:avLst/>
            </a:prstGeom>
          </p:spPr>
        </p:pic>
        <p:pic>
          <p:nvPicPr>
            <p:cNvPr id="16" name="Picture 1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134677" y="1856769"/>
              <a:ext cx="1651434" cy="1650331"/>
            </a:xfrm>
            <a:prstGeom prst="rect">
              <a:avLst/>
            </a:prstGeom>
          </p:spPr>
        </p:pic>
      </p:grpSp>
      <p:sp>
        <p:nvSpPr>
          <p:cNvPr id="18" name="Rectangle 17"/>
          <p:cNvSpPr/>
          <p:nvPr/>
        </p:nvSpPr>
        <p:spPr>
          <a:xfrm>
            <a:off x="3294042" y="2096972"/>
            <a:ext cx="5094307" cy="646331"/>
          </a:xfrm>
          <a:prstGeom prst="rect">
            <a:avLst/>
          </a:prstGeom>
        </p:spPr>
        <p:txBody>
          <a:bodyPr wrap="square">
            <a:spAutoFit/>
          </a:bodyPr>
          <a:lstStyle/>
          <a:p>
            <a:r>
              <a:rPr lang="en-GB" dirty="0"/>
              <a:t>You can add the date or the time at the top of the page like this…</a:t>
            </a:r>
          </a:p>
        </p:txBody>
      </p:sp>
      <p:sp>
        <p:nvSpPr>
          <p:cNvPr id="23" name="Rectangle 22"/>
          <p:cNvSpPr/>
          <p:nvPr/>
        </p:nvSpPr>
        <p:spPr>
          <a:xfrm>
            <a:off x="3294043" y="2124212"/>
            <a:ext cx="4427558" cy="646331"/>
          </a:xfrm>
          <a:prstGeom prst="rect">
            <a:avLst/>
          </a:prstGeom>
        </p:spPr>
        <p:txBody>
          <a:bodyPr wrap="square">
            <a:spAutoFit/>
          </a:bodyPr>
          <a:lstStyle/>
          <a:p>
            <a:r>
              <a:rPr lang="en-GB" dirty="0"/>
              <a:t>Or, you can include it in the diary entry like this…</a:t>
            </a:r>
          </a:p>
        </p:txBody>
      </p:sp>
    </p:spTree>
    <p:extLst>
      <p:ext uri="{BB962C8B-B14F-4D97-AF65-F5344CB8AC3E}">
        <p14:creationId xmlns:p14="http://schemas.microsoft.com/office/powerpoint/2010/main" val="2550003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xit" presetSubtype="0" fill="hold" grpId="0" nodeType="clickEffect">
                                  <p:stCondLst>
                                    <p:cond delay="0"/>
                                  </p:stCondLst>
                                  <p:childTnLst>
                                    <p:set>
                                      <p:cBhvr>
                                        <p:cTn id="13" dur="1" fill="hold">
                                          <p:stCondLst>
                                            <p:cond delay="0"/>
                                          </p:stCondLst>
                                        </p:cTn>
                                        <p:tgtEl>
                                          <p:spTgt spid="18"/>
                                        </p:tgtEl>
                                        <p:attrNameLst>
                                          <p:attrName>style.visibility</p:attrName>
                                        </p:attrNameLst>
                                      </p:cBhvr>
                                      <p:to>
                                        <p:strVal val="hidden"/>
                                      </p:to>
                                    </p:set>
                                  </p:childTnLst>
                                </p:cTn>
                              </p:par>
                              <p:par>
                                <p:cTn id="14" presetID="10" presetClass="entr" presetSubtype="0" fill="hold" grpId="0"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fade">
                                      <p:cBhvr>
                                        <p:cTn id="16" dur="500"/>
                                        <p:tgtEl>
                                          <p:spTgt spid="23"/>
                                        </p:tgtEl>
                                      </p:cBhvr>
                                    </p:animEffect>
                                  </p:childTnLst>
                                </p:cTn>
                              </p:par>
                              <p:par>
                                <p:cTn id="17" presetID="10" presetClass="exit" presetSubtype="0" fill="hold" nodeType="withEffect">
                                  <p:stCondLst>
                                    <p:cond delay="0"/>
                                  </p:stCondLst>
                                  <p:childTnLst>
                                    <p:animEffect transition="out" filter="fade">
                                      <p:cBhvr>
                                        <p:cTn id="18" dur="500"/>
                                        <p:tgtEl>
                                          <p:spTgt spid="19"/>
                                        </p:tgtEl>
                                      </p:cBhvr>
                                    </p:animEffect>
                                    <p:set>
                                      <p:cBhvr>
                                        <p:cTn id="19" dur="1" fill="hold">
                                          <p:stCondLst>
                                            <p:cond delay="499"/>
                                          </p:stCondLst>
                                        </p:cTn>
                                        <p:tgtEl>
                                          <p:spTgt spid="19"/>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500"/>
                                        <p:tgtEl>
                                          <p:spTgt spid="24"/>
                                        </p:tgtEl>
                                      </p:cBhvr>
                                    </p:animEffect>
                                    <p:anim calcmode="lin" valueType="num">
                                      <p:cBhvr>
                                        <p:cTn id="25" dur="500" fill="hold"/>
                                        <p:tgtEl>
                                          <p:spTgt spid="24"/>
                                        </p:tgtEl>
                                        <p:attrNameLst>
                                          <p:attrName>ppt_x</p:attrName>
                                        </p:attrNameLst>
                                      </p:cBhvr>
                                      <p:tavLst>
                                        <p:tav tm="0">
                                          <p:val>
                                            <p:strVal val="#ppt_x"/>
                                          </p:val>
                                        </p:tav>
                                        <p:tav tm="100000">
                                          <p:val>
                                            <p:strVal val="#ppt_x"/>
                                          </p:val>
                                        </p:tav>
                                      </p:tavLst>
                                    </p:anim>
                                    <p:anim calcmode="lin" valueType="num">
                                      <p:cBhvr>
                                        <p:cTn id="26" dur="5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125358" y="-1196612"/>
            <a:ext cx="8098943" cy="2651834"/>
            <a:chOff x="-125358" y="-1196612"/>
            <a:chExt cx="8098943" cy="2651834"/>
          </a:xfrm>
        </p:grpSpPr>
        <p:pic>
          <p:nvPicPr>
            <p:cNvPr id="15" name="Picture 1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432618">
              <a:off x="-125358" y="-1196612"/>
              <a:ext cx="2074739" cy="2393223"/>
            </a:xfrm>
            <a:prstGeom prst="rect">
              <a:avLst/>
            </a:prstGeom>
          </p:spPr>
        </p:pic>
        <p:pic>
          <p:nvPicPr>
            <p:cNvPr id="16" name="Picture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0345114">
              <a:off x="6402812" y="-356674"/>
              <a:ext cx="1570773" cy="1811896"/>
            </a:xfrm>
            <a:prstGeom prst="rect">
              <a:avLst/>
            </a:prstGeom>
          </p:spPr>
        </p:pic>
      </p:grpSp>
      <p:sp>
        <p:nvSpPr>
          <p:cNvPr id="3" name="Rounded Rectangle 2"/>
          <p:cNvSpPr/>
          <p:nvPr/>
        </p:nvSpPr>
        <p:spPr>
          <a:xfrm>
            <a:off x="1253223" y="1376980"/>
            <a:ext cx="3788678" cy="696216"/>
          </a:xfrm>
          <a:prstGeom prst="roundRect">
            <a:avLst>
              <a:gd name="adj" fmla="val 50000"/>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540000" tIns="108000" rIns="108000" bIns="108000" rtlCol="0" anchor="ctr">
            <a:spAutoFit/>
          </a:bodyPr>
          <a:lstStyle/>
          <a:p>
            <a:pPr algn="r"/>
            <a:r>
              <a:rPr lang="en-GB" b="1" dirty="0"/>
              <a:t>Write in the past tense.</a:t>
            </a:r>
          </a:p>
        </p:txBody>
      </p:sp>
      <p:sp>
        <p:nvSpPr>
          <p:cNvPr id="21" name="Title 20"/>
          <p:cNvSpPr>
            <a:spLocks noGrp="1"/>
          </p:cNvSpPr>
          <p:nvPr>
            <p:ph type="title"/>
          </p:nvPr>
        </p:nvSpPr>
        <p:spPr/>
        <p:txBody>
          <a:bodyPr/>
          <a:lstStyle/>
          <a:p>
            <a:r>
              <a:rPr lang="en-GB" sz="3600" dirty="0">
                <a:latin typeface="+mn-lt"/>
              </a:rPr>
              <a:t>Writing a Diary</a:t>
            </a:r>
          </a:p>
        </p:txBody>
      </p:sp>
      <p:sp>
        <p:nvSpPr>
          <p:cNvPr id="4" name="Round Single Corner Rectangle 3"/>
          <p:cNvSpPr/>
          <p:nvPr/>
        </p:nvSpPr>
        <p:spPr>
          <a:xfrm rot="10800000">
            <a:off x="6934198" y="-63500"/>
            <a:ext cx="2260601" cy="612774"/>
          </a:xfrm>
          <a:prstGeom prst="round1Rect">
            <a:avLst>
              <a:gd name="adj" fmla="val 50000"/>
            </a:avLst>
          </a:prstGeom>
          <a:solidFill>
            <a:srgbClr val="0076B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7439023" y="119997"/>
            <a:ext cx="1504952" cy="276999"/>
          </a:xfrm>
          <a:prstGeom prst="rect">
            <a:avLst/>
          </a:prstGeom>
        </p:spPr>
        <p:txBody>
          <a:bodyPr wrap="square" lIns="0" tIns="0" rIns="0" bIns="0">
            <a:spAutoFit/>
          </a:bodyPr>
          <a:lstStyle/>
          <a:p>
            <a:r>
              <a:rPr lang="en-GB" b="1" dirty="0">
                <a:solidFill>
                  <a:schemeClr val="bg1"/>
                </a:solidFill>
              </a:rPr>
              <a:t>Oops Dragon</a:t>
            </a:r>
          </a:p>
        </p:txBody>
      </p:sp>
      <p:grpSp>
        <p:nvGrpSpPr>
          <p:cNvPr id="8" name="Group 7"/>
          <p:cNvGrpSpPr/>
          <p:nvPr/>
        </p:nvGrpSpPr>
        <p:grpSpPr>
          <a:xfrm>
            <a:off x="169171" y="1022393"/>
            <a:ext cx="2042298" cy="2042298"/>
            <a:chOff x="177798" y="1243995"/>
            <a:chExt cx="1889974" cy="1889974"/>
          </a:xfrm>
        </p:grpSpPr>
        <p:sp>
          <p:nvSpPr>
            <p:cNvPr id="2" name="Oval 1"/>
            <p:cNvSpPr/>
            <p:nvPr/>
          </p:nvSpPr>
          <p:spPr>
            <a:xfrm>
              <a:off x="177798" y="1243995"/>
              <a:ext cx="1889974" cy="1889974"/>
            </a:xfrm>
            <a:prstGeom prst="ellipse">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66138" y="1351499"/>
              <a:ext cx="913294" cy="1716283"/>
            </a:xfrm>
            <a:prstGeom prst="rect">
              <a:avLst/>
            </a:prstGeom>
          </p:spPr>
        </p:pic>
      </p:grpSp>
      <p:sp>
        <p:nvSpPr>
          <p:cNvPr id="30" name="Rectangle 29"/>
          <p:cNvSpPr/>
          <p:nvPr/>
        </p:nvSpPr>
        <p:spPr>
          <a:xfrm>
            <a:off x="3771900" y="3429000"/>
            <a:ext cx="4616450" cy="2663826"/>
          </a:xfrm>
          <a:prstGeom prst="rect">
            <a:avLst/>
          </a:prstGeom>
          <a:solidFill>
            <a:schemeClr val="bg1"/>
          </a:solidFill>
          <a:ln w="38100">
            <a:solidFill>
              <a:srgbClr val="0076B0"/>
            </a:solidFill>
          </a:ln>
        </p:spPr>
        <p:txBody>
          <a:bodyPr wrap="square" lIns="288000" tIns="180000" rIns="180000" bIns="180000" anchor="ctr">
            <a:noAutofit/>
          </a:bodyPr>
          <a:lstStyle/>
          <a:p>
            <a:pPr>
              <a:lnSpc>
                <a:spcPts val="2300"/>
              </a:lnSpc>
            </a:pPr>
            <a:r>
              <a:rPr lang="en-GB" dirty="0"/>
              <a:t>It has been such an exciting day! </a:t>
            </a:r>
            <a:br>
              <a:rPr lang="en-GB" dirty="0"/>
            </a:br>
            <a:r>
              <a:rPr lang="en-GB" dirty="0"/>
              <a:t>There were so many wonderful stalls to see at the Christmas market…</a:t>
            </a:r>
          </a:p>
          <a:p>
            <a:pPr>
              <a:lnSpc>
                <a:spcPts val="2300"/>
              </a:lnSpc>
            </a:pPr>
            <a:endParaRPr lang="en-GB" dirty="0"/>
          </a:p>
          <a:p>
            <a:pPr>
              <a:lnSpc>
                <a:spcPts val="2300"/>
              </a:lnSpc>
            </a:pPr>
            <a:r>
              <a:rPr lang="en-GB" dirty="0"/>
              <a:t>It is such an exciting day! There are so many wonderful stalls to see at the Christmas market...</a:t>
            </a:r>
          </a:p>
        </p:txBody>
      </p:sp>
      <p:pic>
        <p:nvPicPr>
          <p:cNvPr id="9" name="Picture 8"/>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66022" y="3429001"/>
            <a:ext cx="3005878" cy="2663824"/>
          </a:xfrm>
          <a:prstGeom prst="rect">
            <a:avLst/>
          </a:prstGeom>
          <a:ln w="38100">
            <a:solidFill>
              <a:srgbClr val="F9B000"/>
            </a:solidFill>
          </a:ln>
        </p:spPr>
      </p:pic>
      <p:sp>
        <p:nvSpPr>
          <p:cNvPr id="17" name="Rectangle 16"/>
          <p:cNvSpPr/>
          <p:nvPr/>
        </p:nvSpPr>
        <p:spPr>
          <a:xfrm>
            <a:off x="2276712" y="2141361"/>
            <a:ext cx="6111638" cy="646331"/>
          </a:xfrm>
          <a:prstGeom prst="rect">
            <a:avLst/>
          </a:prstGeom>
        </p:spPr>
        <p:txBody>
          <a:bodyPr wrap="square">
            <a:spAutoFit/>
          </a:bodyPr>
          <a:lstStyle/>
          <a:p>
            <a:r>
              <a:rPr lang="en-GB" dirty="0"/>
              <a:t>A diary is always written in the past tense. </a:t>
            </a:r>
            <a:br>
              <a:rPr lang="en-GB" dirty="0"/>
            </a:br>
            <a:r>
              <a:rPr lang="en-GB" dirty="0"/>
              <a:t>This is because the events have already happened. </a:t>
            </a:r>
          </a:p>
        </p:txBody>
      </p:sp>
      <p:sp>
        <p:nvSpPr>
          <p:cNvPr id="19" name="Rectangle 18"/>
          <p:cNvSpPr/>
          <p:nvPr/>
        </p:nvSpPr>
        <p:spPr>
          <a:xfrm>
            <a:off x="2276712" y="2154535"/>
            <a:ext cx="5457588" cy="646331"/>
          </a:xfrm>
          <a:prstGeom prst="rect">
            <a:avLst/>
          </a:prstGeom>
        </p:spPr>
        <p:txBody>
          <a:bodyPr wrap="square">
            <a:spAutoFit/>
          </a:bodyPr>
          <a:lstStyle/>
          <a:p>
            <a:r>
              <a:rPr lang="en-GB" dirty="0"/>
              <a:t>Which sentence has been written in the past tense and would be the best diary entry?</a:t>
            </a:r>
          </a:p>
        </p:txBody>
      </p:sp>
      <p:sp>
        <p:nvSpPr>
          <p:cNvPr id="12" name="Rectangle 11"/>
          <p:cNvSpPr/>
          <p:nvPr/>
        </p:nvSpPr>
        <p:spPr>
          <a:xfrm>
            <a:off x="3949700" y="3656196"/>
            <a:ext cx="4295543" cy="1004704"/>
          </a:xfrm>
          <a:prstGeom prst="rect">
            <a:avLst/>
          </a:prstGeom>
          <a:noFill/>
          <a:ln w="381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3837101" y="3572676"/>
            <a:ext cx="4468699" cy="2401874"/>
          </a:xfrm>
          <a:prstGeom prst="rect">
            <a:avLst/>
          </a:prstGeom>
          <a:solidFill>
            <a:schemeClr val="bg1"/>
          </a:solidFill>
        </p:spPr>
        <p:txBody>
          <a:bodyPr wrap="square" anchor="ctr">
            <a:noAutofit/>
          </a:bodyPr>
          <a:lstStyle/>
          <a:p>
            <a:pPr>
              <a:lnSpc>
                <a:spcPts val="2300"/>
              </a:lnSpc>
            </a:pPr>
            <a:r>
              <a:rPr lang="en-GB" dirty="0"/>
              <a:t>It </a:t>
            </a:r>
            <a:r>
              <a:rPr lang="en-GB" b="1" dirty="0"/>
              <a:t>has</a:t>
            </a:r>
            <a:r>
              <a:rPr lang="en-GB" dirty="0"/>
              <a:t> been such an exciting day! </a:t>
            </a:r>
          </a:p>
          <a:p>
            <a:pPr>
              <a:lnSpc>
                <a:spcPts val="2300"/>
              </a:lnSpc>
            </a:pPr>
            <a:r>
              <a:rPr lang="en-GB" dirty="0"/>
              <a:t>There </a:t>
            </a:r>
            <a:r>
              <a:rPr lang="en-GB" b="1" dirty="0"/>
              <a:t>were</a:t>
            </a:r>
            <a:r>
              <a:rPr lang="en-GB" dirty="0"/>
              <a:t> so many wonderful stalls to see at the Christmas market…</a:t>
            </a:r>
          </a:p>
        </p:txBody>
      </p:sp>
      <p:cxnSp>
        <p:nvCxnSpPr>
          <p:cNvPr id="22" name="Straight Connector 21"/>
          <p:cNvCxnSpPr/>
          <p:nvPr/>
        </p:nvCxnSpPr>
        <p:spPr>
          <a:xfrm>
            <a:off x="4146905" y="4592402"/>
            <a:ext cx="402429" cy="0"/>
          </a:xfrm>
          <a:prstGeom prst="line">
            <a:avLst/>
          </a:prstGeom>
          <a:ln w="38100" cap="rnd">
            <a:solidFill>
              <a:srgbClr val="0076B0"/>
            </a:solidFill>
          </a:ln>
        </p:spPr>
        <p:style>
          <a:lnRef idx="1">
            <a:schemeClr val="accent1"/>
          </a:lnRef>
          <a:fillRef idx="0">
            <a:schemeClr val="accent1"/>
          </a:fillRef>
          <a:effectRef idx="0">
            <a:schemeClr val="accent1"/>
          </a:effectRef>
          <a:fontRef idx="minor">
            <a:schemeClr val="tx1"/>
          </a:fontRef>
        </p:style>
      </p:cxnSp>
      <p:sp>
        <p:nvSpPr>
          <p:cNvPr id="20" name="answers trigger"/>
          <p:cNvSpPr/>
          <p:nvPr/>
        </p:nvSpPr>
        <p:spPr>
          <a:xfrm>
            <a:off x="7098853" y="2972680"/>
            <a:ext cx="1505397" cy="696216"/>
          </a:xfrm>
          <a:prstGeom prst="roundRect">
            <a:avLst>
              <a:gd name="adj" fmla="val 50000"/>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Answers</a:t>
            </a:r>
          </a:p>
        </p:txBody>
      </p:sp>
      <p:cxnSp>
        <p:nvCxnSpPr>
          <p:cNvPr id="24" name="Straight Connector 23"/>
          <p:cNvCxnSpPr/>
          <p:nvPr/>
        </p:nvCxnSpPr>
        <p:spPr>
          <a:xfrm>
            <a:off x="4540250" y="4876608"/>
            <a:ext cx="533400" cy="0"/>
          </a:xfrm>
          <a:prstGeom prst="line">
            <a:avLst/>
          </a:prstGeom>
          <a:ln w="38100" cap="rnd">
            <a:solidFill>
              <a:srgbClr val="0076B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5654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10"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animEffect transition="in" filter="fade">
                                      <p:cBhvr>
                                        <p:cTn id="9" dur="500"/>
                                        <p:tgtEl>
                                          <p:spTgt spid="19"/>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0-#ppt_w/2"/>
                                          </p:val>
                                        </p:tav>
                                        <p:tav tm="100000">
                                          <p:val>
                                            <p:strVal val="#ppt_x"/>
                                          </p:val>
                                        </p:tav>
                                      </p:tavLst>
                                    </p:anim>
                                    <p:anim calcmode="lin" valueType="num">
                                      <p:cBhvr additive="base">
                                        <p:cTn id="14"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500"/>
                                        <p:tgtEl>
                                          <p:spTgt spid="20"/>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heel(1)">
                                      <p:cBhvr>
                                        <p:cTn id="22" dur="1000"/>
                                        <p:tgtEl>
                                          <p:spTgt spid="12"/>
                                        </p:tgtEl>
                                      </p:cBhvr>
                                    </p:animEffect>
                                  </p:childTnLst>
                                </p:cTn>
                              </p:par>
                            </p:childTnLst>
                          </p:cTn>
                        </p:par>
                        <p:par>
                          <p:cTn id="23" fill="hold">
                            <p:stCondLst>
                              <p:cond delay="1000"/>
                            </p:stCondLst>
                            <p:childTnLst>
                              <p:par>
                                <p:cTn id="24" presetID="22" presetClass="entr" presetSubtype="8" fill="hold" nodeType="afterEffect">
                                  <p:stCondLst>
                                    <p:cond delay="750"/>
                                  </p:stCondLst>
                                  <p:childTnLst>
                                    <p:set>
                                      <p:cBhvr>
                                        <p:cTn id="25" dur="1" fill="hold">
                                          <p:stCondLst>
                                            <p:cond delay="0"/>
                                          </p:stCondLst>
                                        </p:cTn>
                                        <p:tgtEl>
                                          <p:spTgt spid="22"/>
                                        </p:tgtEl>
                                        <p:attrNameLst>
                                          <p:attrName>style.visibility</p:attrName>
                                        </p:attrNameLst>
                                      </p:cBhvr>
                                      <p:to>
                                        <p:strVal val="visible"/>
                                      </p:to>
                                    </p:set>
                                    <p:animEffect transition="in" filter="wipe(left)">
                                      <p:cBhvr>
                                        <p:cTn id="26" dur="500"/>
                                        <p:tgtEl>
                                          <p:spTgt spid="22"/>
                                        </p:tgtEl>
                                      </p:cBhvr>
                                    </p:animEffect>
                                  </p:childTnLst>
                                </p:cTn>
                              </p:par>
                              <p:par>
                                <p:cTn id="27" presetID="10" presetClass="entr" presetSubtype="0" fill="hold" grpId="0" nodeType="withEffect">
                                  <p:stCondLst>
                                    <p:cond delay="75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2250"/>
                            </p:stCondLst>
                            <p:childTnLst>
                              <p:par>
                                <p:cTn id="31" presetID="22" presetClass="entr" presetSubtype="8" fill="hold" nodeType="after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wipe(left)">
                                      <p:cBhvr>
                                        <p:cTn id="3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17" grpId="0"/>
      <p:bldP spid="19" grpId="0"/>
      <p:bldP spid="12" grpId="0" animBg="1"/>
      <p:bldP spid="23" grpId="0" animBg="1"/>
      <p:bldP spid="2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125358" y="-1196612"/>
            <a:ext cx="8098943" cy="2651834"/>
            <a:chOff x="-125358" y="-1196612"/>
            <a:chExt cx="8098943" cy="2651834"/>
          </a:xfrm>
        </p:grpSpPr>
        <p:pic>
          <p:nvPicPr>
            <p:cNvPr id="16" name="Picture 1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432618">
              <a:off x="-125358" y="-1196612"/>
              <a:ext cx="2074739" cy="2393223"/>
            </a:xfrm>
            <a:prstGeom prst="rect">
              <a:avLst/>
            </a:prstGeom>
          </p:spPr>
        </p:pic>
        <p:pic>
          <p:nvPicPr>
            <p:cNvPr id="17" name="Picture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0345114">
              <a:off x="6402812" y="-356674"/>
              <a:ext cx="1570773" cy="1811896"/>
            </a:xfrm>
            <a:prstGeom prst="rect">
              <a:avLst/>
            </a:prstGeom>
          </p:spPr>
        </p:pic>
      </p:grpSp>
      <p:sp>
        <p:nvSpPr>
          <p:cNvPr id="3" name="Rounded Rectangle 2"/>
          <p:cNvSpPr/>
          <p:nvPr/>
        </p:nvSpPr>
        <p:spPr>
          <a:xfrm>
            <a:off x="1253222" y="1376980"/>
            <a:ext cx="5680976" cy="696216"/>
          </a:xfrm>
          <a:prstGeom prst="roundRect">
            <a:avLst>
              <a:gd name="adj" fmla="val 50000"/>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540000" tIns="108000" rIns="108000" bIns="108000" rtlCol="0" anchor="ctr">
            <a:spAutoFit/>
          </a:bodyPr>
          <a:lstStyle/>
          <a:p>
            <a:pPr algn="r"/>
            <a:r>
              <a:rPr lang="en-GB" b="1" dirty="0"/>
              <a:t>Include the words ‘I’, ‘my’, ‘we’ and ‘our’.</a:t>
            </a:r>
          </a:p>
        </p:txBody>
      </p:sp>
      <p:sp>
        <p:nvSpPr>
          <p:cNvPr id="21" name="Title 20"/>
          <p:cNvSpPr>
            <a:spLocks noGrp="1"/>
          </p:cNvSpPr>
          <p:nvPr>
            <p:ph type="title"/>
          </p:nvPr>
        </p:nvSpPr>
        <p:spPr/>
        <p:txBody>
          <a:bodyPr/>
          <a:lstStyle/>
          <a:p>
            <a:r>
              <a:rPr lang="en-GB" sz="3600" dirty="0">
                <a:latin typeface="+mn-lt"/>
              </a:rPr>
              <a:t>Writing a Diary</a:t>
            </a:r>
          </a:p>
        </p:txBody>
      </p:sp>
      <p:sp>
        <p:nvSpPr>
          <p:cNvPr id="4" name="Round Single Corner Rectangle 3"/>
          <p:cNvSpPr/>
          <p:nvPr/>
        </p:nvSpPr>
        <p:spPr>
          <a:xfrm rot="10800000">
            <a:off x="6934198" y="-63500"/>
            <a:ext cx="2260601" cy="612774"/>
          </a:xfrm>
          <a:prstGeom prst="round1Rect">
            <a:avLst>
              <a:gd name="adj" fmla="val 50000"/>
            </a:avLst>
          </a:prstGeom>
          <a:solidFill>
            <a:srgbClr val="0076B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7439023" y="119997"/>
            <a:ext cx="1504952" cy="276999"/>
          </a:xfrm>
          <a:prstGeom prst="rect">
            <a:avLst/>
          </a:prstGeom>
        </p:spPr>
        <p:txBody>
          <a:bodyPr wrap="square" lIns="0" tIns="0" rIns="0" bIns="0">
            <a:spAutoFit/>
          </a:bodyPr>
          <a:lstStyle/>
          <a:p>
            <a:r>
              <a:rPr lang="en-GB" b="1" dirty="0">
                <a:solidFill>
                  <a:schemeClr val="bg1"/>
                </a:solidFill>
              </a:rPr>
              <a:t>Oops Dragon</a:t>
            </a:r>
          </a:p>
        </p:txBody>
      </p:sp>
      <p:sp>
        <p:nvSpPr>
          <p:cNvPr id="18" name="Rectangle 17"/>
          <p:cNvSpPr/>
          <p:nvPr/>
        </p:nvSpPr>
        <p:spPr>
          <a:xfrm>
            <a:off x="2276712" y="2141361"/>
            <a:ext cx="6111638" cy="923330"/>
          </a:xfrm>
          <a:prstGeom prst="rect">
            <a:avLst/>
          </a:prstGeom>
        </p:spPr>
        <p:txBody>
          <a:bodyPr wrap="square">
            <a:spAutoFit/>
          </a:bodyPr>
          <a:lstStyle/>
          <a:p>
            <a:r>
              <a:rPr lang="en-GB" dirty="0"/>
              <a:t>A diary needs to sound like it is being written by a person who is talking about themselves.</a:t>
            </a:r>
          </a:p>
          <a:p>
            <a:r>
              <a:rPr lang="en-GB" dirty="0"/>
              <a:t>This type of writing is called ‘</a:t>
            </a:r>
            <a:r>
              <a:rPr lang="en-GB" b="1" dirty="0"/>
              <a:t>first person</a:t>
            </a:r>
            <a:r>
              <a:rPr lang="en-GB" dirty="0"/>
              <a:t>’.</a:t>
            </a:r>
          </a:p>
        </p:txBody>
      </p:sp>
      <p:sp>
        <p:nvSpPr>
          <p:cNvPr id="30" name="Rectangle 29"/>
          <p:cNvSpPr/>
          <p:nvPr/>
        </p:nvSpPr>
        <p:spPr>
          <a:xfrm>
            <a:off x="3644900" y="3429000"/>
            <a:ext cx="4743450" cy="2663826"/>
          </a:xfrm>
          <a:prstGeom prst="rect">
            <a:avLst/>
          </a:prstGeom>
          <a:solidFill>
            <a:schemeClr val="bg1"/>
          </a:solidFill>
          <a:ln w="38100">
            <a:solidFill>
              <a:srgbClr val="0076B0"/>
            </a:solidFill>
          </a:ln>
        </p:spPr>
        <p:txBody>
          <a:bodyPr wrap="square" lIns="288000" tIns="180000" rIns="180000" bIns="180000" anchor="ctr">
            <a:noAutofit/>
          </a:bodyPr>
          <a:lstStyle/>
          <a:p>
            <a:r>
              <a:rPr lang="en-GB" b="1" dirty="0">
                <a:cs typeface="Twinkl" charset="0"/>
              </a:rPr>
              <a:t>I </a:t>
            </a:r>
            <a:r>
              <a:rPr lang="en-GB" dirty="0">
                <a:cs typeface="Twinkl" charset="0"/>
              </a:rPr>
              <a:t>visited the cafe with </a:t>
            </a:r>
            <a:r>
              <a:rPr lang="en-GB" b="1" dirty="0">
                <a:cs typeface="Twinkl" charset="0"/>
              </a:rPr>
              <a:t>my</a:t>
            </a:r>
            <a:r>
              <a:rPr lang="en-GB" dirty="0">
                <a:cs typeface="Twinkl" charset="0"/>
              </a:rPr>
              <a:t> grandparents.</a:t>
            </a:r>
            <a:r>
              <a:rPr lang="en-GB" b="1" dirty="0">
                <a:cs typeface="Twinkl" charset="0"/>
              </a:rPr>
              <a:t> I </a:t>
            </a:r>
            <a:r>
              <a:rPr lang="en-GB" dirty="0">
                <a:cs typeface="Twinkl" charset="0"/>
              </a:rPr>
              <a:t>ordered a hot chocolate and </a:t>
            </a:r>
            <a:r>
              <a:rPr lang="en-GB" b="1" dirty="0">
                <a:cs typeface="Twinkl" charset="0"/>
              </a:rPr>
              <a:t>we</a:t>
            </a:r>
            <a:r>
              <a:rPr lang="en-GB" dirty="0">
                <a:cs typeface="Twinkl" charset="0"/>
              </a:rPr>
              <a:t> shared a slice of carrot cake. </a:t>
            </a:r>
          </a:p>
          <a:p>
            <a:endParaRPr lang="en-GB" dirty="0">
              <a:cs typeface="Twinkl" charset="0"/>
            </a:endParaRPr>
          </a:p>
          <a:p>
            <a:r>
              <a:rPr lang="en-GB" b="1" dirty="0">
                <a:cs typeface="Twinkl" charset="0"/>
              </a:rPr>
              <a:t>He</a:t>
            </a:r>
            <a:r>
              <a:rPr lang="en-GB" dirty="0">
                <a:cs typeface="Twinkl" charset="0"/>
              </a:rPr>
              <a:t> visited the cafe with </a:t>
            </a:r>
            <a:r>
              <a:rPr lang="en-GB" b="1" dirty="0">
                <a:cs typeface="Twinkl" charset="0"/>
              </a:rPr>
              <a:t>his</a:t>
            </a:r>
            <a:r>
              <a:rPr lang="en-GB" dirty="0">
                <a:cs typeface="Twinkl" charset="0"/>
              </a:rPr>
              <a:t> grandparents. </a:t>
            </a:r>
            <a:r>
              <a:rPr lang="en-GB" b="1" dirty="0">
                <a:cs typeface="Twinkl" charset="0"/>
              </a:rPr>
              <a:t>He</a:t>
            </a:r>
            <a:r>
              <a:rPr lang="en-GB" dirty="0">
                <a:cs typeface="Twinkl" charset="0"/>
              </a:rPr>
              <a:t> ordered a hot chocolate and </a:t>
            </a:r>
            <a:r>
              <a:rPr lang="en-GB" b="1" dirty="0">
                <a:cs typeface="Twinkl" charset="0"/>
              </a:rPr>
              <a:t>they</a:t>
            </a:r>
            <a:r>
              <a:rPr lang="en-GB" dirty="0">
                <a:cs typeface="Twinkl" charset="0"/>
              </a:rPr>
              <a:t> shared a slice of carrot cake. </a:t>
            </a:r>
          </a:p>
        </p:txBody>
      </p:sp>
      <p:grpSp>
        <p:nvGrpSpPr>
          <p:cNvPr id="11" name="Group 10"/>
          <p:cNvGrpSpPr/>
          <p:nvPr/>
        </p:nvGrpSpPr>
        <p:grpSpPr>
          <a:xfrm>
            <a:off x="169171" y="1022392"/>
            <a:ext cx="2042298" cy="2042299"/>
            <a:chOff x="169171" y="1022392"/>
            <a:chExt cx="2042298" cy="2042299"/>
          </a:xfrm>
        </p:grpSpPr>
        <p:sp>
          <p:nvSpPr>
            <p:cNvPr id="2" name="Oval 1"/>
            <p:cNvSpPr/>
            <p:nvPr/>
          </p:nvSpPr>
          <p:spPr>
            <a:xfrm>
              <a:off x="169171" y="1022393"/>
              <a:ext cx="2042298" cy="2042298"/>
            </a:xfrm>
            <a:prstGeom prst="ellipse">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4" cstate="screen">
              <a:extLst>
                <a:ext uri="{28A0092B-C50C-407E-A947-70E740481C1C}">
                  <a14:useLocalDpi xmlns:a14="http://schemas.microsoft.com/office/drawing/2010/main"/>
                </a:ext>
              </a:extLst>
            </a:blip>
            <a:srcRect l="-36309" t="-4725" r="-38774"/>
            <a:stretch/>
          </p:blipFill>
          <p:spPr>
            <a:xfrm>
              <a:off x="169171" y="1022392"/>
              <a:ext cx="2042297" cy="2042299"/>
            </a:xfrm>
            <a:prstGeom prst="ellipse">
              <a:avLst/>
            </a:prstGeom>
          </p:spPr>
        </p:pic>
      </p:grpSp>
      <p:sp>
        <p:nvSpPr>
          <p:cNvPr id="12" name="First person trigger"/>
          <p:cNvSpPr/>
          <p:nvPr/>
        </p:nvSpPr>
        <p:spPr>
          <a:xfrm>
            <a:off x="3771900" y="3759200"/>
            <a:ext cx="4616450" cy="965200"/>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39022" y="3429000"/>
            <a:ext cx="3005878" cy="2663825"/>
          </a:xfrm>
          <a:prstGeom prst="rect">
            <a:avLst/>
          </a:prstGeom>
          <a:ln w="38100">
            <a:solidFill>
              <a:srgbClr val="F9B000"/>
            </a:solidFill>
          </a:ln>
        </p:spPr>
      </p:pic>
      <p:grpSp>
        <p:nvGrpSpPr>
          <p:cNvPr id="22" name="Group 21"/>
          <p:cNvGrpSpPr/>
          <p:nvPr/>
        </p:nvGrpSpPr>
        <p:grpSpPr>
          <a:xfrm>
            <a:off x="848418" y="3608189"/>
            <a:ext cx="2602585" cy="2413901"/>
            <a:chOff x="229482" y="3466199"/>
            <a:chExt cx="3415418" cy="3167805"/>
          </a:xfrm>
        </p:grpSpPr>
        <p:pic>
          <p:nvPicPr>
            <p:cNvPr id="20" name="Picture 1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229482" y="4043204"/>
              <a:ext cx="3262146" cy="2590800"/>
            </a:xfrm>
            <a:prstGeom prst="rect">
              <a:avLst/>
            </a:prstGeom>
          </p:spPr>
        </p:pic>
        <p:pic>
          <p:nvPicPr>
            <p:cNvPr id="19" name="Picture 18"/>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860556" y="3466199"/>
              <a:ext cx="1784344" cy="3118281"/>
            </a:xfrm>
            <a:prstGeom prst="rect">
              <a:avLst/>
            </a:prstGeom>
          </p:spPr>
        </p:pic>
      </p:grpSp>
      <p:sp>
        <p:nvSpPr>
          <p:cNvPr id="25" name="Not First Person trigger"/>
          <p:cNvSpPr/>
          <p:nvPr/>
        </p:nvSpPr>
        <p:spPr>
          <a:xfrm>
            <a:off x="3771900" y="4796270"/>
            <a:ext cx="4616450" cy="965200"/>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2240049" y="3428999"/>
            <a:ext cx="1531851" cy="1531851"/>
          </a:xfrm>
          <a:prstGeom prst="ellipse">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cs typeface="Twinkl" charset="0"/>
              </a:rPr>
              <a:t>First person!</a:t>
            </a:r>
            <a:endParaRPr lang="en-GB" dirty="0">
              <a:solidFill>
                <a:schemeClr val="bg1"/>
              </a:solidFill>
            </a:endParaRPr>
          </a:p>
        </p:txBody>
      </p:sp>
      <p:sp>
        <p:nvSpPr>
          <p:cNvPr id="27" name="Oval 26"/>
          <p:cNvSpPr/>
          <p:nvPr/>
        </p:nvSpPr>
        <p:spPr>
          <a:xfrm>
            <a:off x="2221455" y="4646035"/>
            <a:ext cx="1531851" cy="1531851"/>
          </a:xfrm>
          <a:prstGeom prst="ellipse">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cs typeface="Twinkl" charset="0"/>
              </a:rPr>
              <a:t>Not first person!</a:t>
            </a:r>
            <a:endParaRPr lang="en-GB" dirty="0">
              <a:solidFill>
                <a:schemeClr val="bg1"/>
              </a:solidFill>
            </a:endParaRPr>
          </a:p>
        </p:txBody>
      </p:sp>
      <p:sp>
        <p:nvSpPr>
          <p:cNvPr id="28" name="Rectangle 27"/>
          <p:cNvSpPr/>
          <p:nvPr/>
        </p:nvSpPr>
        <p:spPr>
          <a:xfrm>
            <a:off x="2276712" y="2154535"/>
            <a:ext cx="5457588" cy="923330"/>
          </a:xfrm>
          <a:prstGeom prst="rect">
            <a:avLst/>
          </a:prstGeom>
        </p:spPr>
        <p:txBody>
          <a:bodyPr wrap="square">
            <a:spAutoFit/>
          </a:bodyPr>
          <a:lstStyle/>
          <a:p>
            <a:r>
              <a:rPr lang="en-GB" dirty="0"/>
              <a:t>Look at these sentences. Which one is written in </a:t>
            </a:r>
            <a:r>
              <a:rPr lang="en-GB" b="1" dirty="0"/>
              <a:t>‘first person’? </a:t>
            </a:r>
          </a:p>
          <a:p>
            <a:r>
              <a:rPr lang="en-GB" dirty="0">
                <a:solidFill>
                  <a:srgbClr val="18A0DB"/>
                </a:solidFill>
              </a:rPr>
              <a:t>Click on the sentence to reveal the answer!</a:t>
            </a:r>
          </a:p>
        </p:txBody>
      </p:sp>
    </p:spTree>
    <p:extLst>
      <p:ext uri="{BB962C8B-B14F-4D97-AF65-F5344CB8AC3E}">
        <p14:creationId xmlns:p14="http://schemas.microsoft.com/office/powerpoint/2010/main" val="2190178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10" presetClass="entr" presetSubtype="0" fill="hold" grpId="0" nodeType="withEffect">
                                  <p:stCondLst>
                                    <p:cond delay="0"/>
                                  </p:stCondLst>
                                  <p:childTnLst>
                                    <p:set>
                                      <p:cBhvr>
                                        <p:cTn id="8" dur="1" fill="hold">
                                          <p:stCondLst>
                                            <p:cond delay="0"/>
                                          </p:stCondLst>
                                        </p:cTn>
                                        <p:tgtEl>
                                          <p:spTgt spid="28"/>
                                        </p:tgtEl>
                                        <p:attrNameLst>
                                          <p:attrName>style.visibility</p:attrName>
                                        </p:attrNameLst>
                                      </p:cBhvr>
                                      <p:to>
                                        <p:strVal val="visible"/>
                                      </p:to>
                                    </p:set>
                                    <p:animEffect transition="in" filter="fade">
                                      <p:cBhvr>
                                        <p:cTn id="9" dur="500"/>
                                        <p:tgtEl>
                                          <p:spTgt spid="28"/>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0-#ppt_w/2"/>
                                          </p:val>
                                        </p:tav>
                                        <p:tav tm="100000">
                                          <p:val>
                                            <p:strVal val="#ppt_x"/>
                                          </p:val>
                                        </p:tav>
                                      </p:tavLst>
                                    </p:anim>
                                    <p:anim calcmode="lin" valueType="num">
                                      <p:cBhvr additive="base">
                                        <p:cTn id="14"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12"/>
                    </p:tgtEl>
                  </p:cond>
                </p:stCondLst>
                <p:endSync evt="end" delay="0">
                  <p:rtn val="all"/>
                </p:endSync>
                <p:childTnLst>
                  <p:par>
                    <p:cTn id="16" fill="hold">
                      <p:stCondLst>
                        <p:cond delay="0"/>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childTnLst>
                          </p:cTn>
                        </p:par>
                      </p:childTnLst>
                    </p:cTn>
                  </p:par>
                </p:childTnLst>
              </p:cTn>
              <p:nextCondLst>
                <p:cond evt="onClick" delay="0">
                  <p:tgtEl>
                    <p:spTgt spid="12"/>
                  </p:tgtEl>
                </p:cond>
              </p:nextCondLst>
            </p:seq>
            <p:seq concurrent="1" nextAc="seek">
              <p:cTn id="21" restart="whenNotActive" fill="hold" evtFilter="cancelBubble" nodeType="interactiveSeq">
                <p:stCondLst>
                  <p:cond evt="onClick" delay="0">
                    <p:tgtEl>
                      <p:spTgt spid="25"/>
                    </p:tgtEl>
                  </p:cond>
                </p:stCondLst>
                <p:endSync evt="end" delay="0">
                  <p:rtn val="all"/>
                </p:endSync>
                <p:childTnLst>
                  <p:par>
                    <p:cTn id="22" fill="hold">
                      <p:stCondLst>
                        <p:cond delay="0"/>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childTnLst>
                          </p:cTn>
                        </p:par>
                      </p:childTnLst>
                    </p:cTn>
                  </p:par>
                </p:childTnLst>
              </p:cTn>
              <p:nextCondLst>
                <p:cond evt="onClick" delay="0">
                  <p:tgtEl>
                    <p:spTgt spid="25"/>
                  </p:tgtEl>
                </p:cond>
              </p:nextCondLst>
            </p:seq>
          </p:childTnLst>
        </p:cTn>
      </p:par>
    </p:tnLst>
    <p:bldLst>
      <p:bldP spid="18" grpId="0"/>
      <p:bldP spid="30" grpId="0" animBg="1"/>
      <p:bldP spid="24" grpId="0" animBg="1"/>
      <p:bldP spid="27" grpId="0" animBg="1"/>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125358" y="-1196612"/>
            <a:ext cx="8098943" cy="2651834"/>
            <a:chOff x="-125358" y="-1196612"/>
            <a:chExt cx="8098943" cy="2651834"/>
          </a:xfrm>
        </p:grpSpPr>
        <p:pic>
          <p:nvPicPr>
            <p:cNvPr id="16" name="Picture 1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432618">
              <a:off x="-125358" y="-1196612"/>
              <a:ext cx="2074739" cy="2393223"/>
            </a:xfrm>
            <a:prstGeom prst="rect">
              <a:avLst/>
            </a:prstGeom>
          </p:spPr>
        </p:pic>
        <p:pic>
          <p:nvPicPr>
            <p:cNvPr id="17" name="Picture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0345114">
              <a:off x="6402812" y="-356674"/>
              <a:ext cx="1570773" cy="1811896"/>
            </a:xfrm>
            <a:prstGeom prst="rect">
              <a:avLst/>
            </a:prstGeom>
          </p:spPr>
        </p:pic>
      </p:grpSp>
      <p:sp>
        <p:nvSpPr>
          <p:cNvPr id="3" name="Rounded Rectangle 2"/>
          <p:cNvSpPr/>
          <p:nvPr/>
        </p:nvSpPr>
        <p:spPr>
          <a:xfrm>
            <a:off x="1253222" y="1376980"/>
            <a:ext cx="4179200" cy="696216"/>
          </a:xfrm>
          <a:prstGeom prst="roundRect">
            <a:avLst>
              <a:gd name="adj" fmla="val 50000"/>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540000" tIns="108000" rIns="108000" bIns="108000" rtlCol="0" anchor="ctr">
            <a:spAutoFit/>
          </a:bodyPr>
          <a:lstStyle/>
          <a:p>
            <a:pPr algn="r"/>
            <a:r>
              <a:rPr lang="en-GB" b="1" dirty="0"/>
              <a:t>Write as if you were there.</a:t>
            </a:r>
          </a:p>
        </p:txBody>
      </p:sp>
      <p:sp>
        <p:nvSpPr>
          <p:cNvPr id="21" name="Title 20"/>
          <p:cNvSpPr>
            <a:spLocks noGrp="1"/>
          </p:cNvSpPr>
          <p:nvPr>
            <p:ph type="title"/>
          </p:nvPr>
        </p:nvSpPr>
        <p:spPr/>
        <p:txBody>
          <a:bodyPr/>
          <a:lstStyle/>
          <a:p>
            <a:r>
              <a:rPr lang="en-GB" sz="3600" dirty="0">
                <a:latin typeface="+mn-lt"/>
              </a:rPr>
              <a:t>Writing a Diary</a:t>
            </a:r>
          </a:p>
        </p:txBody>
      </p:sp>
      <p:sp>
        <p:nvSpPr>
          <p:cNvPr id="4" name="Round Single Corner Rectangle 3"/>
          <p:cNvSpPr/>
          <p:nvPr/>
        </p:nvSpPr>
        <p:spPr>
          <a:xfrm rot="10800000">
            <a:off x="6934198" y="-63500"/>
            <a:ext cx="2260601" cy="612774"/>
          </a:xfrm>
          <a:prstGeom prst="round1Rect">
            <a:avLst>
              <a:gd name="adj" fmla="val 50000"/>
            </a:avLst>
          </a:prstGeom>
          <a:solidFill>
            <a:srgbClr val="0076B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7439023" y="119997"/>
            <a:ext cx="1504952" cy="276999"/>
          </a:xfrm>
          <a:prstGeom prst="rect">
            <a:avLst/>
          </a:prstGeom>
        </p:spPr>
        <p:txBody>
          <a:bodyPr wrap="square" lIns="0" tIns="0" rIns="0" bIns="0">
            <a:spAutoFit/>
          </a:bodyPr>
          <a:lstStyle/>
          <a:p>
            <a:r>
              <a:rPr lang="en-GB" b="1" dirty="0">
                <a:solidFill>
                  <a:schemeClr val="bg1"/>
                </a:solidFill>
              </a:rPr>
              <a:t>Oops Dragon</a:t>
            </a:r>
          </a:p>
        </p:txBody>
      </p:sp>
      <p:sp>
        <p:nvSpPr>
          <p:cNvPr id="18" name="Rectangle 17"/>
          <p:cNvSpPr/>
          <p:nvPr/>
        </p:nvSpPr>
        <p:spPr>
          <a:xfrm>
            <a:off x="2276712" y="2141361"/>
            <a:ext cx="6111638" cy="1200329"/>
          </a:xfrm>
          <a:prstGeom prst="rect">
            <a:avLst/>
          </a:prstGeom>
        </p:spPr>
        <p:txBody>
          <a:bodyPr wrap="square">
            <a:spAutoFit/>
          </a:bodyPr>
          <a:lstStyle/>
          <a:p>
            <a:r>
              <a:rPr lang="en-GB" dirty="0"/>
              <a:t>When we read a diary we should feel as though we were really there.</a:t>
            </a:r>
          </a:p>
          <a:p>
            <a:r>
              <a:rPr lang="en-GB" dirty="0"/>
              <a:t>This can be done by adding lots of detail and description to a diary entry.</a:t>
            </a:r>
          </a:p>
        </p:txBody>
      </p:sp>
      <p:sp>
        <p:nvSpPr>
          <p:cNvPr id="30" name="Rectangle 29"/>
          <p:cNvSpPr/>
          <p:nvPr/>
        </p:nvSpPr>
        <p:spPr>
          <a:xfrm>
            <a:off x="3644900" y="3429000"/>
            <a:ext cx="4743450" cy="2663826"/>
          </a:xfrm>
          <a:prstGeom prst="rect">
            <a:avLst/>
          </a:prstGeom>
          <a:solidFill>
            <a:schemeClr val="bg1"/>
          </a:solidFill>
          <a:ln w="38100">
            <a:solidFill>
              <a:srgbClr val="0076B0"/>
            </a:solidFill>
          </a:ln>
        </p:spPr>
        <p:txBody>
          <a:bodyPr wrap="square" lIns="288000" tIns="180000" rIns="180000" bIns="180000" anchor="ctr">
            <a:noAutofit/>
          </a:bodyPr>
          <a:lstStyle/>
          <a:p>
            <a:r>
              <a:rPr lang="en-GB" dirty="0">
                <a:solidFill>
                  <a:srgbClr val="000000"/>
                </a:solidFill>
                <a:cs typeface="Twinkl" charset="0"/>
              </a:rPr>
              <a:t>The sparkly, shiny Christmas tree was about to be lit up when the clock stuck 6. I saw some very excitable, young children who came from the small, pretty row of cottages and we waited for the beautiful, colourful lights to be switched on. </a:t>
            </a:r>
          </a:p>
        </p:txBody>
      </p:sp>
      <p:pic>
        <p:nvPicPr>
          <p:cNvPr id="31" name="Picture 30"/>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66022" y="3429001"/>
            <a:ext cx="3005878" cy="2663824"/>
          </a:xfrm>
          <a:prstGeom prst="rect">
            <a:avLst/>
          </a:prstGeom>
          <a:ln w="38100">
            <a:solidFill>
              <a:srgbClr val="F9B000"/>
            </a:solidFill>
          </a:ln>
        </p:spPr>
      </p:pic>
      <p:sp>
        <p:nvSpPr>
          <p:cNvPr id="2" name="Oval 1"/>
          <p:cNvSpPr/>
          <p:nvPr/>
        </p:nvSpPr>
        <p:spPr>
          <a:xfrm>
            <a:off x="169171" y="1022393"/>
            <a:ext cx="2042298" cy="2042298"/>
          </a:xfrm>
          <a:prstGeom prst="ellipse">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44155" y="1265874"/>
            <a:ext cx="1771821" cy="1652399"/>
          </a:xfrm>
          <a:prstGeom prst="rect">
            <a:avLst/>
          </a:prstGeom>
        </p:spPr>
      </p:pic>
      <p:sp>
        <p:nvSpPr>
          <p:cNvPr id="26" name="Rectangle 25"/>
          <p:cNvSpPr/>
          <p:nvPr/>
        </p:nvSpPr>
        <p:spPr>
          <a:xfrm>
            <a:off x="2276711" y="2154535"/>
            <a:ext cx="5968531" cy="923330"/>
          </a:xfrm>
          <a:prstGeom prst="rect">
            <a:avLst/>
          </a:prstGeom>
        </p:spPr>
        <p:txBody>
          <a:bodyPr wrap="square">
            <a:spAutoFit/>
          </a:bodyPr>
          <a:lstStyle/>
          <a:p>
            <a:r>
              <a:rPr lang="en-GB" dirty="0"/>
              <a:t>Read this sentence. Can you spot the extra detail and description that has been added to make it sound like the writer was really there? </a:t>
            </a:r>
          </a:p>
        </p:txBody>
      </p:sp>
      <p:pic>
        <p:nvPicPr>
          <p:cNvPr id="8" name="Picture 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20168" y="2582345"/>
            <a:ext cx="2091480" cy="3818330"/>
          </a:xfrm>
          <a:prstGeom prst="rect">
            <a:avLst/>
          </a:prstGeom>
        </p:spPr>
      </p:pic>
      <p:pic>
        <p:nvPicPr>
          <p:cNvPr id="9" name="Picture 8"/>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44155" y="4050598"/>
            <a:ext cx="3326898" cy="2581507"/>
          </a:xfrm>
          <a:prstGeom prst="rect">
            <a:avLst/>
          </a:prstGeom>
        </p:spPr>
      </p:pic>
      <p:sp>
        <p:nvSpPr>
          <p:cNvPr id="32" name="answers trigger"/>
          <p:cNvSpPr/>
          <p:nvPr/>
        </p:nvSpPr>
        <p:spPr>
          <a:xfrm>
            <a:off x="7098853" y="3159204"/>
            <a:ext cx="1505397" cy="696216"/>
          </a:xfrm>
          <a:prstGeom prst="roundRect">
            <a:avLst>
              <a:gd name="adj" fmla="val 50000"/>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Answers</a:t>
            </a:r>
          </a:p>
        </p:txBody>
      </p:sp>
      <p:cxnSp>
        <p:nvCxnSpPr>
          <p:cNvPr id="14" name="Straight Connector 13"/>
          <p:cNvCxnSpPr/>
          <p:nvPr/>
        </p:nvCxnSpPr>
        <p:spPr>
          <a:xfrm>
            <a:off x="4368006" y="4187031"/>
            <a:ext cx="1409700" cy="0"/>
          </a:xfrm>
          <a:prstGeom prst="line">
            <a:avLst/>
          </a:prstGeom>
          <a:ln w="38100" cap="rnd">
            <a:solidFill>
              <a:srgbClr val="0076B0"/>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775450" y="4472460"/>
            <a:ext cx="1095151" cy="0"/>
          </a:xfrm>
          <a:prstGeom prst="line">
            <a:avLst/>
          </a:prstGeom>
          <a:ln w="38100" cap="rnd">
            <a:solidFill>
              <a:srgbClr val="0076B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5598795" y="4745673"/>
            <a:ext cx="1724230" cy="0"/>
          </a:xfrm>
          <a:prstGeom prst="line">
            <a:avLst/>
          </a:prstGeom>
          <a:ln w="38100" cap="rnd">
            <a:solidFill>
              <a:srgbClr val="0076B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5943600" y="5019993"/>
            <a:ext cx="1315478" cy="0"/>
          </a:xfrm>
          <a:prstGeom prst="line">
            <a:avLst/>
          </a:prstGeom>
          <a:ln w="38100" cap="rnd">
            <a:solidFill>
              <a:srgbClr val="0076B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6775450" y="5309284"/>
            <a:ext cx="1315478" cy="0"/>
          </a:xfrm>
          <a:prstGeom prst="line">
            <a:avLst/>
          </a:prstGeom>
          <a:ln w="38100" cap="rnd">
            <a:solidFill>
              <a:srgbClr val="0076B0"/>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3945498" y="5575984"/>
            <a:ext cx="908442" cy="0"/>
          </a:xfrm>
          <a:prstGeom prst="line">
            <a:avLst/>
          </a:prstGeom>
          <a:ln w="38100" cap="rnd">
            <a:solidFill>
              <a:srgbClr val="0076B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9491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10" presetClass="entr" presetSubtype="0" fill="hold" grpId="0" nodeType="withEffect">
                                  <p:stCondLst>
                                    <p:cond delay="0"/>
                                  </p:stCondLst>
                                  <p:childTnLst>
                                    <p:set>
                                      <p:cBhvr>
                                        <p:cTn id="8" dur="1" fill="hold">
                                          <p:stCondLst>
                                            <p:cond delay="0"/>
                                          </p:stCondLst>
                                        </p:cTn>
                                        <p:tgtEl>
                                          <p:spTgt spid="26"/>
                                        </p:tgtEl>
                                        <p:attrNameLst>
                                          <p:attrName>style.visibility</p:attrName>
                                        </p:attrNameLst>
                                      </p:cBhvr>
                                      <p:to>
                                        <p:strVal val="visible"/>
                                      </p:to>
                                    </p:set>
                                    <p:animEffect transition="in" filter="fade">
                                      <p:cBhvr>
                                        <p:cTn id="9" dur="500"/>
                                        <p:tgtEl>
                                          <p:spTgt spid="26"/>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0-#ppt_w/2"/>
                                          </p:val>
                                        </p:tav>
                                        <p:tav tm="100000">
                                          <p:val>
                                            <p:strVal val="#ppt_x"/>
                                          </p:val>
                                        </p:tav>
                                      </p:tavLst>
                                    </p:anim>
                                    <p:anim calcmode="lin" valueType="num">
                                      <p:cBhvr additive="base">
                                        <p:cTn id="14"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childTnLst>
                          </p:cTn>
                        </p:par>
                        <p:par>
                          <p:cTn id="20" fill="hold">
                            <p:stCondLst>
                              <p:cond delay="500"/>
                            </p:stCondLst>
                            <p:childTnLst>
                              <p:par>
                                <p:cTn id="21" presetID="22" presetClass="entr" presetSubtype="8"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500"/>
                                        <p:tgtEl>
                                          <p:spTgt spid="14"/>
                                        </p:tgtEl>
                                      </p:cBhvr>
                                    </p:animEffect>
                                  </p:childTnLst>
                                </p:cTn>
                              </p:par>
                            </p:childTnLst>
                          </p:cTn>
                        </p:par>
                        <p:par>
                          <p:cTn id="24" fill="hold">
                            <p:stCondLst>
                              <p:cond delay="1000"/>
                            </p:stCondLst>
                            <p:childTnLst>
                              <p:par>
                                <p:cTn id="25" presetID="22" presetClass="entr" presetSubtype="8" fill="hold"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childTnLst>
                          </p:cTn>
                        </p:par>
                        <p:par>
                          <p:cTn id="28" fill="hold">
                            <p:stCondLst>
                              <p:cond delay="1500"/>
                            </p:stCondLst>
                            <p:childTnLst>
                              <p:par>
                                <p:cTn id="29" presetID="22" presetClass="entr" presetSubtype="8" fill="hold" nodeType="after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wipe(left)">
                                      <p:cBhvr>
                                        <p:cTn id="31" dur="500"/>
                                        <p:tgtEl>
                                          <p:spTgt spid="35"/>
                                        </p:tgtEl>
                                      </p:cBhvr>
                                    </p:animEffect>
                                  </p:childTnLst>
                                </p:cTn>
                              </p:par>
                            </p:childTnLst>
                          </p:cTn>
                        </p:par>
                        <p:par>
                          <p:cTn id="32" fill="hold">
                            <p:stCondLst>
                              <p:cond delay="2000"/>
                            </p:stCondLst>
                            <p:childTnLst>
                              <p:par>
                                <p:cTn id="33" presetID="22" presetClass="entr" presetSubtype="8" fill="hold"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left)">
                                      <p:cBhvr>
                                        <p:cTn id="35" dur="500"/>
                                        <p:tgtEl>
                                          <p:spTgt spid="37"/>
                                        </p:tgtEl>
                                      </p:cBhvr>
                                    </p:animEffect>
                                  </p:childTnLst>
                                </p:cTn>
                              </p:par>
                            </p:childTnLst>
                          </p:cTn>
                        </p:par>
                        <p:par>
                          <p:cTn id="36" fill="hold">
                            <p:stCondLst>
                              <p:cond delay="2500"/>
                            </p:stCondLst>
                            <p:childTnLst>
                              <p:par>
                                <p:cTn id="37" presetID="22" presetClass="entr" presetSubtype="8" fill="hold"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childTnLst>
                          </p:cTn>
                        </p:par>
                        <p:par>
                          <p:cTn id="40" fill="hold">
                            <p:stCondLst>
                              <p:cond delay="3000"/>
                            </p:stCondLst>
                            <p:childTnLst>
                              <p:par>
                                <p:cTn id="41" presetID="22" presetClass="entr" presetSubtype="8" fill="hold" nodeType="after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wipe(left)">
                                      <p:cBhvr>
                                        <p:cTn id="4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30" grpId="0" animBg="1"/>
      <p:bldP spid="26" grpId="0"/>
      <p:bldP spid="3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125358" y="-1196612"/>
            <a:ext cx="8098943" cy="2651834"/>
            <a:chOff x="-125358" y="-1196612"/>
            <a:chExt cx="8098943" cy="2651834"/>
          </a:xfrm>
        </p:grpSpPr>
        <p:pic>
          <p:nvPicPr>
            <p:cNvPr id="16" name="Picture 1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432618">
              <a:off x="-125358" y="-1196612"/>
              <a:ext cx="2074739" cy="2393223"/>
            </a:xfrm>
            <a:prstGeom prst="rect">
              <a:avLst/>
            </a:prstGeom>
          </p:spPr>
        </p:pic>
        <p:pic>
          <p:nvPicPr>
            <p:cNvPr id="17" name="Picture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0345114">
              <a:off x="6402812" y="-356674"/>
              <a:ext cx="1570773" cy="1811896"/>
            </a:xfrm>
            <a:prstGeom prst="rect">
              <a:avLst/>
            </a:prstGeom>
          </p:spPr>
        </p:pic>
      </p:grpSp>
      <p:sp>
        <p:nvSpPr>
          <p:cNvPr id="3" name="Rounded Rectangle 2"/>
          <p:cNvSpPr/>
          <p:nvPr/>
        </p:nvSpPr>
        <p:spPr>
          <a:xfrm>
            <a:off x="1253222" y="1376980"/>
            <a:ext cx="5522228" cy="696216"/>
          </a:xfrm>
          <a:prstGeom prst="roundRect">
            <a:avLst>
              <a:gd name="adj" fmla="val 50000"/>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540000" tIns="108000" rIns="108000" bIns="108000" rtlCol="0" anchor="ctr">
            <a:spAutoFit/>
          </a:bodyPr>
          <a:lstStyle/>
          <a:p>
            <a:pPr algn="r"/>
            <a:r>
              <a:rPr lang="en-GB" b="1" dirty="0"/>
              <a:t>Put the most important events in order.</a:t>
            </a:r>
          </a:p>
        </p:txBody>
      </p:sp>
      <p:sp>
        <p:nvSpPr>
          <p:cNvPr id="21" name="Title 20"/>
          <p:cNvSpPr>
            <a:spLocks noGrp="1"/>
          </p:cNvSpPr>
          <p:nvPr>
            <p:ph type="title"/>
          </p:nvPr>
        </p:nvSpPr>
        <p:spPr/>
        <p:txBody>
          <a:bodyPr/>
          <a:lstStyle/>
          <a:p>
            <a:r>
              <a:rPr lang="en-GB" sz="3600" dirty="0">
                <a:latin typeface="+mn-lt"/>
              </a:rPr>
              <a:t>Writing a Diary</a:t>
            </a:r>
          </a:p>
        </p:txBody>
      </p:sp>
      <p:sp>
        <p:nvSpPr>
          <p:cNvPr id="4" name="Round Single Corner Rectangle 3"/>
          <p:cNvSpPr/>
          <p:nvPr/>
        </p:nvSpPr>
        <p:spPr>
          <a:xfrm rot="10800000">
            <a:off x="6934198" y="-63500"/>
            <a:ext cx="2260601" cy="612774"/>
          </a:xfrm>
          <a:prstGeom prst="round1Rect">
            <a:avLst>
              <a:gd name="adj" fmla="val 50000"/>
            </a:avLst>
          </a:prstGeom>
          <a:solidFill>
            <a:srgbClr val="0076B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7439023" y="119997"/>
            <a:ext cx="1504952" cy="276999"/>
          </a:xfrm>
          <a:prstGeom prst="rect">
            <a:avLst/>
          </a:prstGeom>
        </p:spPr>
        <p:txBody>
          <a:bodyPr wrap="square" lIns="0" tIns="0" rIns="0" bIns="0">
            <a:spAutoFit/>
          </a:bodyPr>
          <a:lstStyle/>
          <a:p>
            <a:r>
              <a:rPr lang="en-GB" b="1" dirty="0">
                <a:solidFill>
                  <a:schemeClr val="bg1"/>
                </a:solidFill>
              </a:rPr>
              <a:t>Oops Dragon</a:t>
            </a:r>
          </a:p>
        </p:txBody>
      </p:sp>
      <p:sp>
        <p:nvSpPr>
          <p:cNvPr id="18" name="Rectangle 17"/>
          <p:cNvSpPr/>
          <p:nvPr/>
        </p:nvSpPr>
        <p:spPr>
          <a:xfrm>
            <a:off x="2276712" y="2141361"/>
            <a:ext cx="6257688" cy="923330"/>
          </a:xfrm>
          <a:prstGeom prst="rect">
            <a:avLst/>
          </a:prstGeom>
        </p:spPr>
        <p:txBody>
          <a:bodyPr wrap="square">
            <a:spAutoFit/>
          </a:bodyPr>
          <a:lstStyle/>
          <a:p>
            <a:r>
              <a:rPr lang="en-GB" dirty="0"/>
              <a:t>In a diary, the events of the day are usually written in the order that they happened. This means that a diary entry starts with waking up and finishes with the end of our day. </a:t>
            </a:r>
          </a:p>
        </p:txBody>
      </p:sp>
      <p:sp>
        <p:nvSpPr>
          <p:cNvPr id="30" name="Rectangle 29"/>
          <p:cNvSpPr/>
          <p:nvPr/>
        </p:nvSpPr>
        <p:spPr>
          <a:xfrm>
            <a:off x="755650" y="3282600"/>
            <a:ext cx="7632700" cy="495108"/>
          </a:xfrm>
          <a:prstGeom prst="rect">
            <a:avLst/>
          </a:prstGeom>
          <a:solidFill>
            <a:schemeClr val="bg1"/>
          </a:solidFill>
          <a:ln w="38100">
            <a:solidFill>
              <a:srgbClr val="0076B0"/>
            </a:solidFill>
          </a:ln>
        </p:spPr>
        <p:txBody>
          <a:bodyPr wrap="square" lIns="108000" tIns="108000" rIns="108000" bIns="108000" anchor="ctr">
            <a:spAutoFit/>
          </a:bodyPr>
          <a:lstStyle/>
          <a:p>
            <a:r>
              <a:rPr lang="en-GB" dirty="0">
                <a:solidFill>
                  <a:srgbClr val="000000"/>
                </a:solidFill>
                <a:cs typeface="Twinkl" charset="0"/>
              </a:rPr>
              <a:t>I was so tired that I only managed one page of my book at bedtime.</a:t>
            </a:r>
          </a:p>
        </p:txBody>
      </p:sp>
      <p:sp>
        <p:nvSpPr>
          <p:cNvPr id="2" name="Oval 1"/>
          <p:cNvSpPr/>
          <p:nvPr/>
        </p:nvSpPr>
        <p:spPr>
          <a:xfrm>
            <a:off x="169171" y="1022393"/>
            <a:ext cx="2042298" cy="2042298"/>
          </a:xfrm>
          <a:prstGeom prst="ellipse">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2276711" y="2154535"/>
            <a:ext cx="6257689" cy="923330"/>
          </a:xfrm>
          <a:prstGeom prst="rect">
            <a:avLst/>
          </a:prstGeom>
        </p:spPr>
        <p:txBody>
          <a:bodyPr wrap="square">
            <a:spAutoFit/>
          </a:bodyPr>
          <a:lstStyle/>
          <a:p>
            <a:r>
              <a:rPr lang="en-US" dirty="0">
                <a:cs typeface="Twinkl"/>
              </a:rPr>
              <a:t>Only the most important or interesting events are included.</a:t>
            </a:r>
            <a:endParaRPr lang="en-GB" dirty="0">
              <a:cs typeface="Twinkl" charset="0"/>
            </a:endParaRPr>
          </a:p>
          <a:p>
            <a:r>
              <a:rPr lang="en-GB" dirty="0">
                <a:cs typeface="Twinkl" charset="0"/>
              </a:rPr>
              <a:t>Read these sentences. Can you put them in the correct order for a diary entry?</a:t>
            </a:r>
            <a:endParaRPr lang="en-GB" dirty="0">
              <a:solidFill>
                <a:srgbClr val="FF0000"/>
              </a:solidFill>
              <a:cs typeface="Twinkl" charset="0"/>
            </a:endParaRPr>
          </a:p>
        </p:txBody>
      </p:sp>
      <p:sp>
        <p:nvSpPr>
          <p:cNvPr id="32" name="answers trigger"/>
          <p:cNvSpPr/>
          <p:nvPr/>
        </p:nvSpPr>
        <p:spPr>
          <a:xfrm>
            <a:off x="7066871" y="968572"/>
            <a:ext cx="1505397" cy="696216"/>
          </a:xfrm>
          <a:prstGeom prst="roundRect">
            <a:avLst>
              <a:gd name="adj" fmla="val 50000"/>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Answers</a:t>
            </a:r>
          </a:p>
        </p:txBody>
      </p:sp>
      <p:pic>
        <p:nvPicPr>
          <p:cNvPr id="24" name="Picture 2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60763" y="1382664"/>
            <a:ext cx="1794468" cy="1347667"/>
          </a:xfrm>
          <a:prstGeom prst="rect">
            <a:avLst/>
          </a:prstGeom>
        </p:spPr>
      </p:pic>
      <p:sp>
        <p:nvSpPr>
          <p:cNvPr id="27" name="Rectangle 26"/>
          <p:cNvSpPr/>
          <p:nvPr/>
        </p:nvSpPr>
        <p:spPr>
          <a:xfrm>
            <a:off x="755650" y="3921227"/>
            <a:ext cx="7632701" cy="772107"/>
          </a:xfrm>
          <a:prstGeom prst="rect">
            <a:avLst/>
          </a:prstGeom>
          <a:solidFill>
            <a:schemeClr val="bg1"/>
          </a:solidFill>
          <a:ln w="38100">
            <a:solidFill>
              <a:srgbClr val="0076B0"/>
            </a:solidFill>
          </a:ln>
        </p:spPr>
        <p:txBody>
          <a:bodyPr wrap="square" lIns="108000" tIns="108000" rIns="108000" bIns="108000" anchor="ctr">
            <a:spAutoFit/>
          </a:bodyPr>
          <a:lstStyle/>
          <a:p>
            <a:r>
              <a:rPr lang="en-GB" dirty="0">
                <a:solidFill>
                  <a:srgbClr val="000000"/>
                </a:solidFill>
                <a:cs typeface="Twinkl" charset="0"/>
              </a:rPr>
              <a:t>I had lunch with my friends at school and I tried lasagne for the first time, it was delicious!</a:t>
            </a:r>
          </a:p>
        </p:txBody>
      </p:sp>
      <p:sp>
        <p:nvSpPr>
          <p:cNvPr id="29" name="Rectangle 28"/>
          <p:cNvSpPr/>
          <p:nvPr/>
        </p:nvSpPr>
        <p:spPr>
          <a:xfrm>
            <a:off x="755649" y="4809190"/>
            <a:ext cx="7632701" cy="495108"/>
          </a:xfrm>
          <a:prstGeom prst="rect">
            <a:avLst/>
          </a:prstGeom>
          <a:solidFill>
            <a:schemeClr val="bg1"/>
          </a:solidFill>
          <a:ln w="38100">
            <a:solidFill>
              <a:srgbClr val="0076B0"/>
            </a:solidFill>
          </a:ln>
        </p:spPr>
        <p:txBody>
          <a:bodyPr wrap="square" lIns="108000" tIns="108000" rIns="108000" bIns="108000" anchor="ctr">
            <a:spAutoFit/>
          </a:bodyPr>
          <a:lstStyle/>
          <a:p>
            <a:r>
              <a:rPr lang="en-GB" dirty="0">
                <a:solidFill>
                  <a:srgbClr val="000000"/>
                </a:solidFill>
                <a:cs typeface="Twinkl" charset="0"/>
              </a:rPr>
              <a:t>It was 5 o’clock in the morning when the birds woke me.</a:t>
            </a:r>
          </a:p>
        </p:txBody>
      </p:sp>
      <p:sp>
        <p:nvSpPr>
          <p:cNvPr id="34" name="Rectangle 33"/>
          <p:cNvSpPr/>
          <p:nvPr/>
        </p:nvSpPr>
        <p:spPr>
          <a:xfrm>
            <a:off x="755650" y="5440411"/>
            <a:ext cx="7632701" cy="772107"/>
          </a:xfrm>
          <a:prstGeom prst="rect">
            <a:avLst/>
          </a:prstGeom>
          <a:solidFill>
            <a:schemeClr val="bg1"/>
          </a:solidFill>
          <a:ln w="38100">
            <a:solidFill>
              <a:srgbClr val="0076B0"/>
            </a:solidFill>
          </a:ln>
        </p:spPr>
        <p:txBody>
          <a:bodyPr wrap="square" lIns="108000" tIns="108000" rIns="108000" bIns="108000" anchor="ctr">
            <a:spAutoFit/>
          </a:bodyPr>
          <a:lstStyle/>
          <a:p>
            <a:r>
              <a:rPr lang="en-GB" dirty="0">
                <a:solidFill>
                  <a:srgbClr val="000000"/>
                </a:solidFill>
                <a:cs typeface="Twinkl" charset="0"/>
              </a:rPr>
              <a:t>After school, Sophie’s mummy picked us both up and we all went </a:t>
            </a:r>
            <a:br>
              <a:rPr lang="en-GB" dirty="0">
                <a:solidFill>
                  <a:srgbClr val="000000"/>
                </a:solidFill>
                <a:cs typeface="Twinkl" charset="0"/>
              </a:rPr>
            </a:br>
            <a:r>
              <a:rPr lang="en-GB" dirty="0">
                <a:solidFill>
                  <a:srgbClr val="000000"/>
                </a:solidFill>
                <a:cs typeface="Twinkl" charset="0"/>
              </a:rPr>
              <a:t>ice skating.</a:t>
            </a:r>
          </a:p>
        </p:txBody>
      </p:sp>
    </p:spTree>
    <p:extLst>
      <p:ext uri="{BB962C8B-B14F-4D97-AF65-F5344CB8AC3E}">
        <p14:creationId xmlns:p14="http://schemas.microsoft.com/office/powerpoint/2010/main" val="776019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10" presetClass="entr" presetSubtype="0" fill="hold" grpId="0" nodeType="withEffect">
                                  <p:stCondLst>
                                    <p:cond delay="0"/>
                                  </p:stCondLst>
                                  <p:childTnLst>
                                    <p:set>
                                      <p:cBhvr>
                                        <p:cTn id="8" dur="1" fill="hold">
                                          <p:stCondLst>
                                            <p:cond delay="0"/>
                                          </p:stCondLst>
                                        </p:cTn>
                                        <p:tgtEl>
                                          <p:spTgt spid="26"/>
                                        </p:tgtEl>
                                        <p:attrNameLst>
                                          <p:attrName>style.visibility</p:attrName>
                                        </p:attrNameLst>
                                      </p:cBhvr>
                                      <p:to>
                                        <p:strVal val="visible"/>
                                      </p:to>
                                    </p:set>
                                    <p:animEffect transition="in" filter="fade">
                                      <p:cBhvr>
                                        <p:cTn id="9" dur="500"/>
                                        <p:tgtEl>
                                          <p:spTgt spid="26"/>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0-#ppt_w/2"/>
                                          </p:val>
                                        </p:tav>
                                        <p:tav tm="100000">
                                          <p:val>
                                            <p:strVal val="#ppt_x"/>
                                          </p:val>
                                        </p:tav>
                                      </p:tavLst>
                                    </p:anim>
                                    <p:anim calcmode="lin" valueType="num">
                                      <p:cBhvr additive="base">
                                        <p:cTn id="14" dur="500" fill="hold"/>
                                        <p:tgtEl>
                                          <p:spTgt spid="30"/>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 fill="hold"/>
                                        <p:tgtEl>
                                          <p:spTgt spid="27"/>
                                        </p:tgtEl>
                                        <p:attrNameLst>
                                          <p:attrName>ppt_x</p:attrName>
                                        </p:attrNameLst>
                                      </p:cBhvr>
                                      <p:tavLst>
                                        <p:tav tm="0">
                                          <p:val>
                                            <p:strVal val="0-#ppt_w/2"/>
                                          </p:val>
                                        </p:tav>
                                        <p:tav tm="100000">
                                          <p:val>
                                            <p:strVal val="#ppt_x"/>
                                          </p:val>
                                        </p:tav>
                                      </p:tavLst>
                                    </p:anim>
                                    <p:anim calcmode="lin" valueType="num">
                                      <p:cBhvr additive="base">
                                        <p:cTn id="19" dur="500" fill="hold"/>
                                        <p:tgtEl>
                                          <p:spTgt spid="27"/>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fill="hold"/>
                                        <p:tgtEl>
                                          <p:spTgt spid="29"/>
                                        </p:tgtEl>
                                        <p:attrNameLst>
                                          <p:attrName>ppt_x</p:attrName>
                                        </p:attrNameLst>
                                      </p:cBhvr>
                                      <p:tavLst>
                                        <p:tav tm="0">
                                          <p:val>
                                            <p:strVal val="0-#ppt_w/2"/>
                                          </p:val>
                                        </p:tav>
                                        <p:tav tm="100000">
                                          <p:val>
                                            <p:strVal val="#ppt_x"/>
                                          </p:val>
                                        </p:tav>
                                      </p:tavLst>
                                    </p:anim>
                                    <p:anim calcmode="lin" valueType="num">
                                      <p:cBhvr additive="base">
                                        <p:cTn id="24" dur="500" fill="hold"/>
                                        <p:tgtEl>
                                          <p:spTgt spid="29"/>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8"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 calcmode="lin" valueType="num">
                                      <p:cBhvr additive="base">
                                        <p:cTn id="28" dur="500" fill="hold"/>
                                        <p:tgtEl>
                                          <p:spTgt spid="34"/>
                                        </p:tgtEl>
                                        <p:attrNameLst>
                                          <p:attrName>ppt_x</p:attrName>
                                        </p:attrNameLst>
                                      </p:cBhvr>
                                      <p:tavLst>
                                        <p:tav tm="0">
                                          <p:val>
                                            <p:strVal val="0-#ppt_w/2"/>
                                          </p:val>
                                        </p:tav>
                                        <p:tav tm="100000">
                                          <p:val>
                                            <p:strVal val="#ppt_x"/>
                                          </p:val>
                                        </p:tav>
                                      </p:tavLst>
                                    </p:anim>
                                    <p:anim calcmode="lin" valueType="num">
                                      <p:cBhvr additive="base">
                                        <p:cTn id="29" dur="500" fill="hold"/>
                                        <p:tgtEl>
                                          <p:spTgt spid="34"/>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fade">
                                      <p:cBhvr>
                                        <p:cTn id="34" dur="500"/>
                                        <p:tgtEl>
                                          <p:spTgt spid="32"/>
                                        </p:tgtEl>
                                      </p:cBhvr>
                                    </p:animEffect>
                                  </p:childTnLst>
                                </p:cTn>
                              </p:par>
                            </p:childTnLst>
                          </p:cTn>
                        </p:par>
                        <p:par>
                          <p:cTn id="35" fill="hold">
                            <p:stCondLst>
                              <p:cond delay="500"/>
                            </p:stCondLst>
                            <p:childTnLst>
                              <p:par>
                                <p:cTn id="36" presetID="64" presetClass="path" presetSubtype="0" accel="50000" decel="50000" fill="hold" grpId="2" nodeType="afterEffect">
                                  <p:stCondLst>
                                    <p:cond delay="0"/>
                                  </p:stCondLst>
                                  <p:childTnLst>
                                    <p:animMotion origin="layout" path="M 0 1.48148E-6 L 0 -0.22246 " pathEditMode="relative" rAng="0" ptsTypes="AA">
                                      <p:cBhvr>
                                        <p:cTn id="37" dur="2000" fill="hold"/>
                                        <p:tgtEl>
                                          <p:spTgt spid="29"/>
                                        </p:tgtEl>
                                        <p:attrNameLst>
                                          <p:attrName>ppt_x</p:attrName>
                                          <p:attrName>ppt_y</p:attrName>
                                        </p:attrNameLst>
                                      </p:cBhvr>
                                      <p:rCtr x="0" y="-11134"/>
                                    </p:animMotion>
                                  </p:childTnLst>
                                </p:cTn>
                              </p:par>
                              <p:par>
                                <p:cTn id="38" presetID="42" presetClass="path" presetSubtype="0" accel="50000" decel="50000" fill="hold" grpId="1" nodeType="withEffect">
                                  <p:stCondLst>
                                    <p:cond delay="0"/>
                                  </p:stCondLst>
                                  <p:childTnLst>
                                    <p:animMotion origin="layout" path="M 0 -4.81481E-6 L 0 0.35186 " pathEditMode="relative" rAng="0" ptsTypes="AA">
                                      <p:cBhvr>
                                        <p:cTn id="39" dur="2000" fill="hold"/>
                                        <p:tgtEl>
                                          <p:spTgt spid="30"/>
                                        </p:tgtEl>
                                        <p:attrNameLst>
                                          <p:attrName>ppt_x</p:attrName>
                                          <p:attrName>ppt_y</p:attrName>
                                        </p:attrNameLst>
                                      </p:cBhvr>
                                      <p:rCtr x="0" y="17593"/>
                                    </p:animMotion>
                                  </p:childTnLst>
                                </p:cTn>
                              </p:par>
                              <p:par>
                                <p:cTn id="40" presetID="64" presetClass="path" presetSubtype="0" accel="50000" decel="50000" fill="hold" grpId="1" nodeType="withEffect">
                                  <p:stCondLst>
                                    <p:cond delay="0"/>
                                  </p:stCondLst>
                                  <p:childTnLst>
                                    <p:animMotion origin="layout" path="M 0 2.96296E-6 L 0 -0.09306 " pathEditMode="relative" rAng="0" ptsTypes="AA">
                                      <p:cBhvr>
                                        <p:cTn id="41" dur="2000" fill="hold"/>
                                        <p:tgtEl>
                                          <p:spTgt spid="34"/>
                                        </p:tgtEl>
                                        <p:attrNameLst>
                                          <p:attrName>ppt_x</p:attrName>
                                          <p:attrName>ppt_y</p:attrName>
                                        </p:attrNameLst>
                                      </p:cBhvr>
                                      <p:rCtr x="0" y="-465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30" grpId="0" animBg="1"/>
      <p:bldP spid="30" grpId="1" animBg="1"/>
      <p:bldP spid="26" grpId="0"/>
      <p:bldP spid="32" grpId="0" animBg="1"/>
      <p:bldP spid="27" grpId="0" animBg="1"/>
      <p:bldP spid="29" grpId="0" animBg="1"/>
      <p:bldP spid="29" grpId="2" animBg="1"/>
      <p:bldP spid="34" grpId="0" animBg="1"/>
      <p:bldP spid="3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125358" y="-1196612"/>
            <a:ext cx="8098943" cy="2651834"/>
            <a:chOff x="-125358" y="-1196612"/>
            <a:chExt cx="8098943" cy="2651834"/>
          </a:xfrm>
        </p:grpSpPr>
        <p:pic>
          <p:nvPicPr>
            <p:cNvPr id="16" name="Picture 1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432618">
              <a:off x="-125358" y="-1196612"/>
              <a:ext cx="2074739" cy="2393223"/>
            </a:xfrm>
            <a:prstGeom prst="rect">
              <a:avLst/>
            </a:prstGeom>
          </p:spPr>
        </p:pic>
        <p:pic>
          <p:nvPicPr>
            <p:cNvPr id="17" name="Picture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0345114">
              <a:off x="6402812" y="-356674"/>
              <a:ext cx="1570773" cy="1811896"/>
            </a:xfrm>
            <a:prstGeom prst="rect">
              <a:avLst/>
            </a:prstGeom>
          </p:spPr>
        </p:pic>
      </p:grpSp>
      <p:sp>
        <p:nvSpPr>
          <p:cNvPr id="3" name="Rounded Rectangle 2"/>
          <p:cNvSpPr/>
          <p:nvPr/>
        </p:nvSpPr>
        <p:spPr>
          <a:xfrm>
            <a:off x="1253222" y="1376980"/>
            <a:ext cx="3114784" cy="696216"/>
          </a:xfrm>
          <a:prstGeom prst="roundRect">
            <a:avLst>
              <a:gd name="adj" fmla="val 50000"/>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540000" tIns="108000" rIns="108000" bIns="108000" rtlCol="0" anchor="ctr">
            <a:spAutoFit/>
          </a:bodyPr>
          <a:lstStyle/>
          <a:p>
            <a:pPr algn="r"/>
            <a:r>
              <a:rPr lang="en-GB" b="1" dirty="0"/>
              <a:t>Describe feelings.</a:t>
            </a:r>
          </a:p>
        </p:txBody>
      </p:sp>
      <p:sp>
        <p:nvSpPr>
          <p:cNvPr id="21" name="Title 20"/>
          <p:cNvSpPr>
            <a:spLocks noGrp="1"/>
          </p:cNvSpPr>
          <p:nvPr>
            <p:ph type="title"/>
          </p:nvPr>
        </p:nvSpPr>
        <p:spPr/>
        <p:txBody>
          <a:bodyPr/>
          <a:lstStyle/>
          <a:p>
            <a:r>
              <a:rPr lang="en-GB" sz="3600" dirty="0">
                <a:latin typeface="+mn-lt"/>
              </a:rPr>
              <a:t>Writing a Diary</a:t>
            </a:r>
          </a:p>
        </p:txBody>
      </p:sp>
      <p:sp>
        <p:nvSpPr>
          <p:cNvPr id="4" name="Round Single Corner Rectangle 3"/>
          <p:cNvSpPr/>
          <p:nvPr/>
        </p:nvSpPr>
        <p:spPr>
          <a:xfrm rot="10800000">
            <a:off x="6934198" y="-63500"/>
            <a:ext cx="2260601" cy="612774"/>
          </a:xfrm>
          <a:prstGeom prst="round1Rect">
            <a:avLst>
              <a:gd name="adj" fmla="val 50000"/>
            </a:avLst>
          </a:prstGeom>
          <a:solidFill>
            <a:srgbClr val="0076B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7439023" y="119997"/>
            <a:ext cx="1504952" cy="276999"/>
          </a:xfrm>
          <a:prstGeom prst="rect">
            <a:avLst/>
          </a:prstGeom>
        </p:spPr>
        <p:txBody>
          <a:bodyPr wrap="square" lIns="0" tIns="0" rIns="0" bIns="0">
            <a:spAutoFit/>
          </a:bodyPr>
          <a:lstStyle/>
          <a:p>
            <a:r>
              <a:rPr lang="en-GB" b="1" dirty="0">
                <a:solidFill>
                  <a:schemeClr val="bg1"/>
                </a:solidFill>
              </a:rPr>
              <a:t>Oops Dragon</a:t>
            </a:r>
          </a:p>
        </p:txBody>
      </p:sp>
      <p:sp>
        <p:nvSpPr>
          <p:cNvPr id="18" name="Rectangle 17"/>
          <p:cNvSpPr/>
          <p:nvPr/>
        </p:nvSpPr>
        <p:spPr>
          <a:xfrm>
            <a:off x="2276712" y="2141361"/>
            <a:ext cx="6111638" cy="1200329"/>
          </a:xfrm>
          <a:prstGeom prst="rect">
            <a:avLst/>
          </a:prstGeom>
        </p:spPr>
        <p:txBody>
          <a:bodyPr wrap="square">
            <a:spAutoFit/>
          </a:bodyPr>
          <a:lstStyle/>
          <a:p>
            <a:r>
              <a:rPr lang="en-US" dirty="0">
                <a:cs typeface="Twinkl"/>
              </a:rPr>
              <a:t>A diary is a secret place to write about your day and how you feel about it.</a:t>
            </a:r>
          </a:p>
          <a:p>
            <a:r>
              <a:rPr lang="en-US" dirty="0">
                <a:cs typeface="Twinkl"/>
              </a:rPr>
              <a:t>Your diary may record your hopes, fears, dreams and feelings that you may not want anyone to know about.  </a:t>
            </a:r>
          </a:p>
        </p:txBody>
      </p:sp>
      <p:sp>
        <p:nvSpPr>
          <p:cNvPr id="30" name="Rectangle 29"/>
          <p:cNvSpPr/>
          <p:nvPr/>
        </p:nvSpPr>
        <p:spPr>
          <a:xfrm>
            <a:off x="3644900" y="3429000"/>
            <a:ext cx="4743450" cy="2663826"/>
          </a:xfrm>
          <a:prstGeom prst="rect">
            <a:avLst/>
          </a:prstGeom>
          <a:solidFill>
            <a:schemeClr val="bg1"/>
          </a:solidFill>
          <a:ln w="38100">
            <a:solidFill>
              <a:srgbClr val="0076B0"/>
            </a:solidFill>
          </a:ln>
        </p:spPr>
        <p:txBody>
          <a:bodyPr wrap="square" lIns="288000" tIns="180000" rIns="180000" bIns="180000" anchor="ctr">
            <a:noAutofit/>
          </a:bodyPr>
          <a:lstStyle/>
          <a:p>
            <a:r>
              <a:rPr lang="en-GB" dirty="0">
                <a:solidFill>
                  <a:srgbClr val="000000"/>
                </a:solidFill>
                <a:cs typeface="Twinkl" charset="0"/>
              </a:rPr>
              <a:t>It was just before 6 o’clock and we had been waiting for a long time to see the Christmas tree lights get switched on. When they were finally switched on, I could feel my legs tingling and my face burst into a smile all by itself.</a:t>
            </a:r>
          </a:p>
        </p:txBody>
      </p:sp>
      <p:sp>
        <p:nvSpPr>
          <p:cNvPr id="2" name="Oval 1"/>
          <p:cNvSpPr/>
          <p:nvPr/>
        </p:nvSpPr>
        <p:spPr>
          <a:xfrm>
            <a:off x="169171" y="1022393"/>
            <a:ext cx="2042298" cy="2042298"/>
          </a:xfrm>
          <a:prstGeom prst="ellipse">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2276711" y="2154535"/>
            <a:ext cx="5968531" cy="646331"/>
          </a:xfrm>
          <a:prstGeom prst="rect">
            <a:avLst/>
          </a:prstGeom>
        </p:spPr>
        <p:txBody>
          <a:bodyPr wrap="square">
            <a:spAutoFit/>
          </a:bodyPr>
          <a:lstStyle/>
          <a:p>
            <a:r>
              <a:rPr lang="en-GB" dirty="0"/>
              <a:t>Read these sentences below. Can you spot where the writer has described their feelings? </a:t>
            </a:r>
          </a:p>
        </p:txBody>
      </p:sp>
      <p:sp>
        <p:nvSpPr>
          <p:cNvPr id="32" name="answers trigger"/>
          <p:cNvSpPr/>
          <p:nvPr/>
        </p:nvSpPr>
        <p:spPr>
          <a:xfrm>
            <a:off x="7098853" y="3034252"/>
            <a:ext cx="1505397" cy="696216"/>
          </a:xfrm>
          <a:prstGeom prst="roundRect">
            <a:avLst>
              <a:gd name="adj" fmla="val 50000"/>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Answers</a:t>
            </a:r>
          </a:p>
        </p:txBody>
      </p:sp>
      <p:cxnSp>
        <p:nvCxnSpPr>
          <p:cNvPr id="39" name="Straight Connector 38"/>
          <p:cNvCxnSpPr/>
          <p:nvPr/>
        </p:nvCxnSpPr>
        <p:spPr>
          <a:xfrm>
            <a:off x="5369345" y="5283404"/>
            <a:ext cx="1212610" cy="0"/>
          </a:xfrm>
          <a:prstGeom prst="line">
            <a:avLst/>
          </a:prstGeom>
          <a:ln w="38100" cap="rnd">
            <a:solidFill>
              <a:srgbClr val="0076B0"/>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3945498" y="5575984"/>
            <a:ext cx="1756562" cy="0"/>
          </a:xfrm>
          <a:prstGeom prst="line">
            <a:avLst/>
          </a:prstGeom>
          <a:ln w="38100" cap="rnd">
            <a:solidFill>
              <a:srgbClr val="0076B0"/>
            </a:solidFill>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3644900" y="3423029"/>
            <a:ext cx="4743450" cy="2663826"/>
          </a:xfrm>
          <a:prstGeom prst="rect">
            <a:avLst/>
          </a:prstGeom>
          <a:solidFill>
            <a:schemeClr val="bg1"/>
          </a:solidFill>
          <a:ln w="38100">
            <a:solidFill>
              <a:srgbClr val="0076B0"/>
            </a:solidFill>
          </a:ln>
        </p:spPr>
        <p:txBody>
          <a:bodyPr wrap="square" lIns="288000" tIns="180000" rIns="180000" bIns="180000" anchor="ctr">
            <a:noAutofit/>
          </a:bodyPr>
          <a:lstStyle/>
          <a:p>
            <a:r>
              <a:rPr lang="en-GB" dirty="0">
                <a:solidFill>
                  <a:srgbClr val="000000"/>
                </a:solidFill>
                <a:cs typeface="Twinkl"/>
              </a:rPr>
              <a:t>I couldn’t wait to see my friends on the playground so I ran ahead of the rest of the class. I nearly reached my friends when Mr Lilly shouted my name across the crowd. My cheeks started to burn, but I tried not to let my embarrassment show. </a:t>
            </a:r>
            <a:endParaRPr lang="en-GB" dirty="0">
              <a:solidFill>
                <a:srgbClr val="000000"/>
              </a:solidFill>
              <a:cs typeface="Twinkl" charset="0"/>
            </a:endParaRPr>
          </a:p>
        </p:txBody>
      </p:sp>
      <p:pic>
        <p:nvPicPr>
          <p:cNvPr id="31" name="Picture 30"/>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66022" y="3429001"/>
            <a:ext cx="3005878" cy="2663824"/>
          </a:xfrm>
          <a:prstGeom prst="rect">
            <a:avLst/>
          </a:prstGeom>
          <a:ln w="38100">
            <a:solidFill>
              <a:srgbClr val="F9B000"/>
            </a:solidFill>
          </a:ln>
        </p:spPr>
      </p:pic>
      <p:pic>
        <p:nvPicPr>
          <p:cNvPr id="11" name="Picture 1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1130053"/>
            <a:ext cx="1555701" cy="1934570"/>
          </a:xfrm>
          <a:prstGeom prst="rect">
            <a:avLst/>
          </a:prstGeom>
        </p:spPr>
      </p:pic>
      <p:pic>
        <p:nvPicPr>
          <p:cNvPr id="12" name="Picture 1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17965" y="999549"/>
            <a:ext cx="1425066" cy="2203574"/>
          </a:xfrm>
          <a:prstGeom prst="rect">
            <a:avLst/>
          </a:prstGeom>
        </p:spPr>
      </p:pic>
      <p:sp>
        <p:nvSpPr>
          <p:cNvPr id="29" name="answers trigger"/>
          <p:cNvSpPr/>
          <p:nvPr/>
        </p:nvSpPr>
        <p:spPr>
          <a:xfrm>
            <a:off x="7098853" y="3034252"/>
            <a:ext cx="1505397" cy="696216"/>
          </a:xfrm>
          <a:prstGeom prst="roundRect">
            <a:avLst>
              <a:gd name="adj" fmla="val 50000"/>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Answers</a:t>
            </a:r>
          </a:p>
        </p:txBody>
      </p:sp>
      <p:cxnSp>
        <p:nvCxnSpPr>
          <p:cNvPr id="34" name="Straight Connector 33"/>
          <p:cNvCxnSpPr/>
          <p:nvPr/>
        </p:nvCxnSpPr>
        <p:spPr>
          <a:xfrm>
            <a:off x="5453450" y="5162635"/>
            <a:ext cx="2275818" cy="0"/>
          </a:xfrm>
          <a:prstGeom prst="line">
            <a:avLst/>
          </a:prstGeom>
          <a:ln w="38100" cap="rnd">
            <a:solidFill>
              <a:srgbClr val="0076B0"/>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6016625" y="5430053"/>
            <a:ext cx="1591873" cy="0"/>
          </a:xfrm>
          <a:prstGeom prst="line">
            <a:avLst/>
          </a:prstGeom>
          <a:ln w="38100" cap="rnd">
            <a:solidFill>
              <a:srgbClr val="0076B0"/>
            </a:solidFill>
          </a:ln>
        </p:spPr>
        <p:style>
          <a:lnRef idx="1">
            <a:schemeClr val="accent1"/>
          </a:lnRef>
          <a:fillRef idx="0">
            <a:schemeClr val="accent1"/>
          </a:fillRef>
          <a:effectRef idx="0">
            <a:schemeClr val="accent1"/>
          </a:effectRef>
          <a:fontRef idx="minor">
            <a:schemeClr val="tx1"/>
          </a:fontRef>
        </p:style>
      </p:cxnSp>
      <p:pic>
        <p:nvPicPr>
          <p:cNvPr id="38" name="Picture 37"/>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159350" y="3638249"/>
            <a:ext cx="1453751" cy="2654054"/>
          </a:xfrm>
          <a:prstGeom prst="rect">
            <a:avLst/>
          </a:prstGeom>
        </p:spPr>
      </p:pic>
      <p:pic>
        <p:nvPicPr>
          <p:cNvPr id="23" name="Picture 22"/>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766022" y="3442054"/>
            <a:ext cx="3005878" cy="2644801"/>
          </a:xfrm>
          <a:prstGeom prst="rect">
            <a:avLst/>
          </a:prstGeom>
          <a:ln w="38100">
            <a:solidFill>
              <a:srgbClr val="F9B000"/>
            </a:solidFill>
          </a:ln>
        </p:spPr>
      </p:pic>
    </p:spTree>
    <p:extLst>
      <p:ext uri="{BB962C8B-B14F-4D97-AF65-F5344CB8AC3E}">
        <p14:creationId xmlns:p14="http://schemas.microsoft.com/office/powerpoint/2010/main" val="2828508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10" presetClass="entr" presetSubtype="0" fill="hold" grpId="0" nodeType="withEffect">
                                  <p:stCondLst>
                                    <p:cond delay="0"/>
                                  </p:stCondLst>
                                  <p:childTnLst>
                                    <p:set>
                                      <p:cBhvr>
                                        <p:cTn id="8" dur="1" fill="hold">
                                          <p:stCondLst>
                                            <p:cond delay="0"/>
                                          </p:stCondLst>
                                        </p:cTn>
                                        <p:tgtEl>
                                          <p:spTgt spid="26"/>
                                        </p:tgtEl>
                                        <p:attrNameLst>
                                          <p:attrName>style.visibility</p:attrName>
                                        </p:attrNameLst>
                                      </p:cBhvr>
                                      <p:to>
                                        <p:strVal val="visible"/>
                                      </p:to>
                                    </p:set>
                                    <p:animEffect transition="in" filter="fade">
                                      <p:cBhvr>
                                        <p:cTn id="9" dur="500"/>
                                        <p:tgtEl>
                                          <p:spTgt spid="26"/>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0-#ppt_w/2"/>
                                          </p:val>
                                        </p:tav>
                                        <p:tav tm="100000">
                                          <p:val>
                                            <p:strVal val="#ppt_x"/>
                                          </p:val>
                                        </p:tav>
                                      </p:tavLst>
                                    </p:anim>
                                    <p:anim calcmode="lin" valueType="num">
                                      <p:cBhvr additive="base">
                                        <p:cTn id="14"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childTnLst>
                          </p:cTn>
                        </p:par>
                        <p:par>
                          <p:cTn id="20" fill="hold">
                            <p:stCondLst>
                              <p:cond delay="500"/>
                            </p:stCondLst>
                            <p:childTnLst>
                              <p:par>
                                <p:cTn id="21" presetID="22" presetClass="entr" presetSubtype="8" fill="hold" nodeType="after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wipe(left)">
                                      <p:cBhvr>
                                        <p:cTn id="23" dur="500"/>
                                        <p:tgtEl>
                                          <p:spTgt spid="39"/>
                                        </p:tgtEl>
                                      </p:cBhvr>
                                    </p:animEffect>
                                  </p:childTnLst>
                                </p:cTn>
                              </p:par>
                            </p:childTnLst>
                          </p:cTn>
                        </p:par>
                        <p:par>
                          <p:cTn id="24" fill="hold">
                            <p:stCondLst>
                              <p:cond delay="1000"/>
                            </p:stCondLst>
                            <p:childTnLst>
                              <p:par>
                                <p:cTn id="25" presetID="22" presetClass="entr" presetSubtype="8" fill="hold" nodeType="after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wipe(left)">
                                      <p:cBhvr>
                                        <p:cTn id="27" dur="500"/>
                                        <p:tgtEl>
                                          <p:spTgt spid="4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30"/>
                                        </p:tgtEl>
                                      </p:cBhvr>
                                    </p:animEffect>
                                    <p:set>
                                      <p:cBhvr>
                                        <p:cTn id="32" dur="1" fill="hold">
                                          <p:stCondLst>
                                            <p:cond delay="499"/>
                                          </p:stCondLst>
                                        </p:cTn>
                                        <p:tgtEl>
                                          <p:spTgt spid="30"/>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32"/>
                                        </p:tgtEl>
                                      </p:cBhvr>
                                    </p:animEffect>
                                    <p:set>
                                      <p:cBhvr>
                                        <p:cTn id="35" dur="1" fill="hold">
                                          <p:stCondLst>
                                            <p:cond delay="499"/>
                                          </p:stCondLst>
                                        </p:cTn>
                                        <p:tgtEl>
                                          <p:spTgt spid="32"/>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500"/>
                                        <p:tgtEl>
                                          <p:spTgt spid="39"/>
                                        </p:tgtEl>
                                      </p:cBhvr>
                                    </p:animEffect>
                                    <p:set>
                                      <p:cBhvr>
                                        <p:cTn id="38" dur="1" fill="hold">
                                          <p:stCondLst>
                                            <p:cond delay="499"/>
                                          </p:stCondLst>
                                        </p:cTn>
                                        <p:tgtEl>
                                          <p:spTgt spid="39"/>
                                        </p:tgtEl>
                                        <p:attrNameLst>
                                          <p:attrName>style.visibility</p:attrName>
                                        </p:attrNameLst>
                                      </p:cBhvr>
                                      <p:to>
                                        <p:strVal val="hidden"/>
                                      </p:to>
                                    </p:set>
                                  </p:childTnLst>
                                </p:cTn>
                              </p:par>
                              <p:par>
                                <p:cTn id="39" presetID="10" presetClass="exit" presetSubtype="0" fill="hold" nodeType="withEffect">
                                  <p:stCondLst>
                                    <p:cond delay="0"/>
                                  </p:stCondLst>
                                  <p:childTnLst>
                                    <p:animEffect transition="out" filter="fade">
                                      <p:cBhvr>
                                        <p:cTn id="40" dur="500"/>
                                        <p:tgtEl>
                                          <p:spTgt spid="40"/>
                                        </p:tgtEl>
                                      </p:cBhvr>
                                    </p:animEffect>
                                    <p:set>
                                      <p:cBhvr>
                                        <p:cTn id="41" dur="1" fill="hold">
                                          <p:stCondLst>
                                            <p:cond delay="499"/>
                                          </p:stCondLst>
                                        </p:cTn>
                                        <p:tgtEl>
                                          <p:spTgt spid="40"/>
                                        </p:tgtEl>
                                        <p:attrNameLst>
                                          <p:attrName>style.visibility</p:attrName>
                                        </p:attrNameLst>
                                      </p:cBhvr>
                                      <p:to>
                                        <p:strVal val="hidden"/>
                                      </p:to>
                                    </p:set>
                                  </p:childTnLst>
                                </p:cTn>
                              </p:par>
                            </p:childTnLst>
                          </p:cTn>
                        </p:par>
                        <p:par>
                          <p:cTn id="42" fill="hold">
                            <p:stCondLst>
                              <p:cond delay="500"/>
                            </p:stCondLst>
                            <p:childTnLst>
                              <p:par>
                                <p:cTn id="43" presetID="2" presetClass="entr" presetSubtype="8"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additive="base">
                                        <p:cTn id="45" dur="500" fill="hold"/>
                                        <p:tgtEl>
                                          <p:spTgt spid="27"/>
                                        </p:tgtEl>
                                        <p:attrNameLst>
                                          <p:attrName>ppt_x</p:attrName>
                                        </p:attrNameLst>
                                      </p:cBhvr>
                                      <p:tavLst>
                                        <p:tav tm="0">
                                          <p:val>
                                            <p:strVal val="0-#ppt_w/2"/>
                                          </p:val>
                                        </p:tav>
                                        <p:tav tm="100000">
                                          <p:val>
                                            <p:strVal val="#ppt_x"/>
                                          </p:val>
                                        </p:tav>
                                      </p:tavLst>
                                    </p:anim>
                                    <p:anim calcmode="lin" valueType="num">
                                      <p:cBhvr additive="base">
                                        <p:cTn id="46" dur="500" fill="hold"/>
                                        <p:tgtEl>
                                          <p:spTgt spid="27"/>
                                        </p:tgtEl>
                                        <p:attrNameLst>
                                          <p:attrName>ppt_y</p:attrName>
                                        </p:attrNameLst>
                                      </p:cBhvr>
                                      <p:tavLst>
                                        <p:tav tm="0">
                                          <p:val>
                                            <p:strVal val="#ppt_y"/>
                                          </p:val>
                                        </p:tav>
                                        <p:tav tm="100000">
                                          <p:val>
                                            <p:strVal val="#ppt_y"/>
                                          </p:val>
                                        </p:tav>
                                      </p:tavLst>
                                    </p:anim>
                                  </p:childTnLst>
                                </p:cTn>
                              </p:par>
                              <p:par>
                                <p:cTn id="47" presetID="10" presetClass="entr" presetSubtype="0"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500"/>
                                        <p:tgtEl>
                                          <p:spTgt spid="23"/>
                                        </p:tgtEl>
                                      </p:cBhvr>
                                    </p:animEffect>
                                  </p:childTnLst>
                                </p:cTn>
                              </p:par>
                              <p:par>
                                <p:cTn id="50" presetID="10" presetClass="exit" presetSubtype="0" fill="hold" nodeType="withEffect">
                                  <p:stCondLst>
                                    <p:cond delay="0"/>
                                  </p:stCondLst>
                                  <p:childTnLst>
                                    <p:animEffect transition="out" filter="fade">
                                      <p:cBhvr>
                                        <p:cTn id="51" dur="500"/>
                                        <p:tgtEl>
                                          <p:spTgt spid="38"/>
                                        </p:tgtEl>
                                      </p:cBhvr>
                                    </p:animEffect>
                                    <p:set>
                                      <p:cBhvr>
                                        <p:cTn id="52" dur="1" fill="hold">
                                          <p:stCondLst>
                                            <p:cond delay="499"/>
                                          </p:stCondLst>
                                        </p:cTn>
                                        <p:tgtEl>
                                          <p:spTgt spid="38"/>
                                        </p:tgtEl>
                                        <p:attrNameLst>
                                          <p:attrName>style.visibility</p:attrName>
                                        </p:attrNameLst>
                                      </p:cBhvr>
                                      <p:to>
                                        <p:strVal val="hidden"/>
                                      </p:to>
                                    </p:set>
                                  </p:childTnLst>
                                </p:cTn>
                              </p:par>
                              <p:par>
                                <p:cTn id="53" presetID="10" presetClass="exit" presetSubtype="0" fill="hold" nodeType="withEffect">
                                  <p:stCondLst>
                                    <p:cond delay="0"/>
                                  </p:stCondLst>
                                  <p:childTnLst>
                                    <p:animEffect transition="out" filter="fade">
                                      <p:cBhvr>
                                        <p:cTn id="54" dur="500"/>
                                        <p:tgtEl>
                                          <p:spTgt spid="31"/>
                                        </p:tgtEl>
                                      </p:cBhvr>
                                    </p:animEffect>
                                    <p:set>
                                      <p:cBhvr>
                                        <p:cTn id="55" dur="1" fill="hold">
                                          <p:stCondLst>
                                            <p:cond delay="499"/>
                                          </p:stCondLst>
                                        </p:cTn>
                                        <p:tgtEl>
                                          <p:spTgt spid="31"/>
                                        </p:tgtEl>
                                        <p:attrNameLst>
                                          <p:attrName>style.visibility</p:attrName>
                                        </p:attrNameLst>
                                      </p:cBhvr>
                                      <p:to>
                                        <p:strVal val="hidden"/>
                                      </p:to>
                                    </p:se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29"/>
                                        </p:tgtEl>
                                        <p:attrNameLst>
                                          <p:attrName>style.visibility</p:attrName>
                                        </p:attrNameLst>
                                      </p:cBhvr>
                                      <p:to>
                                        <p:strVal val="visible"/>
                                      </p:to>
                                    </p:set>
                                    <p:animEffect transition="in" filter="fade">
                                      <p:cBhvr>
                                        <p:cTn id="60" dur="500"/>
                                        <p:tgtEl>
                                          <p:spTgt spid="29"/>
                                        </p:tgtEl>
                                      </p:cBhvr>
                                    </p:animEffect>
                                  </p:childTnLst>
                                </p:cTn>
                              </p:par>
                            </p:childTnLst>
                          </p:cTn>
                        </p:par>
                        <p:par>
                          <p:cTn id="61" fill="hold">
                            <p:stCondLst>
                              <p:cond delay="500"/>
                            </p:stCondLst>
                            <p:childTnLst>
                              <p:par>
                                <p:cTn id="62" presetID="22" presetClass="entr" presetSubtype="8" fill="hold" nodeType="afterEffect">
                                  <p:stCondLst>
                                    <p:cond delay="0"/>
                                  </p:stCondLst>
                                  <p:childTnLst>
                                    <p:set>
                                      <p:cBhvr>
                                        <p:cTn id="63" dur="1" fill="hold">
                                          <p:stCondLst>
                                            <p:cond delay="0"/>
                                          </p:stCondLst>
                                        </p:cTn>
                                        <p:tgtEl>
                                          <p:spTgt spid="34"/>
                                        </p:tgtEl>
                                        <p:attrNameLst>
                                          <p:attrName>style.visibility</p:attrName>
                                        </p:attrNameLst>
                                      </p:cBhvr>
                                      <p:to>
                                        <p:strVal val="visible"/>
                                      </p:to>
                                    </p:set>
                                    <p:animEffect transition="in" filter="wipe(left)">
                                      <p:cBhvr>
                                        <p:cTn id="64" dur="500"/>
                                        <p:tgtEl>
                                          <p:spTgt spid="34"/>
                                        </p:tgtEl>
                                      </p:cBhvr>
                                    </p:animEffect>
                                  </p:childTnLst>
                                </p:cTn>
                              </p:par>
                            </p:childTnLst>
                          </p:cTn>
                        </p:par>
                        <p:par>
                          <p:cTn id="65" fill="hold">
                            <p:stCondLst>
                              <p:cond delay="1000"/>
                            </p:stCondLst>
                            <p:childTnLst>
                              <p:par>
                                <p:cTn id="66" presetID="22" presetClass="entr" presetSubtype="8" fill="hold" nodeType="after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wipe(left)">
                                      <p:cBhvr>
                                        <p:cTn id="6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30" grpId="0" animBg="1"/>
      <p:bldP spid="30" grpId="1" animBg="1"/>
      <p:bldP spid="26" grpId="0"/>
      <p:bldP spid="32" grpId="0" animBg="1"/>
      <p:bldP spid="32" grpId="1" animBg="1"/>
      <p:bldP spid="27" grpId="0" animBg="1"/>
      <p:bldP spid="2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125358" y="-1196612"/>
            <a:ext cx="8098943" cy="2651834"/>
            <a:chOff x="-125358" y="-1196612"/>
            <a:chExt cx="8098943" cy="2651834"/>
          </a:xfrm>
        </p:grpSpPr>
        <p:pic>
          <p:nvPicPr>
            <p:cNvPr id="16" name="Picture 1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432618">
              <a:off x="-125358" y="-1196612"/>
              <a:ext cx="2074739" cy="2393223"/>
            </a:xfrm>
            <a:prstGeom prst="rect">
              <a:avLst/>
            </a:prstGeom>
          </p:spPr>
        </p:pic>
        <p:pic>
          <p:nvPicPr>
            <p:cNvPr id="17" name="Picture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0345114">
              <a:off x="6402812" y="-356674"/>
              <a:ext cx="1570773" cy="1811896"/>
            </a:xfrm>
            <a:prstGeom prst="rect">
              <a:avLst/>
            </a:prstGeom>
          </p:spPr>
        </p:pic>
      </p:grpSp>
      <p:sp>
        <p:nvSpPr>
          <p:cNvPr id="3" name="Rounded Rectangle 2"/>
          <p:cNvSpPr/>
          <p:nvPr/>
        </p:nvSpPr>
        <p:spPr>
          <a:xfrm>
            <a:off x="1253222" y="1376980"/>
            <a:ext cx="6708959" cy="696216"/>
          </a:xfrm>
          <a:prstGeom prst="roundRect">
            <a:avLst>
              <a:gd name="adj" fmla="val 50000"/>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540000" tIns="108000" rIns="108000" bIns="108000" rtlCol="0" anchor="ctr">
            <a:spAutoFit/>
          </a:bodyPr>
          <a:lstStyle/>
          <a:p>
            <a:pPr algn="r"/>
            <a:r>
              <a:rPr lang="en-GB" b="1" dirty="0"/>
              <a:t>Use time linking words, e.g. ‘next’, ‘first, and ‘then’.</a:t>
            </a:r>
          </a:p>
        </p:txBody>
      </p:sp>
      <p:sp>
        <p:nvSpPr>
          <p:cNvPr id="21" name="Title 20"/>
          <p:cNvSpPr>
            <a:spLocks noGrp="1"/>
          </p:cNvSpPr>
          <p:nvPr>
            <p:ph type="title"/>
          </p:nvPr>
        </p:nvSpPr>
        <p:spPr/>
        <p:txBody>
          <a:bodyPr/>
          <a:lstStyle/>
          <a:p>
            <a:r>
              <a:rPr lang="en-GB" sz="3600" dirty="0">
                <a:latin typeface="+mn-lt"/>
              </a:rPr>
              <a:t>Writing a Diary</a:t>
            </a:r>
          </a:p>
        </p:txBody>
      </p:sp>
      <p:sp>
        <p:nvSpPr>
          <p:cNvPr id="4" name="Round Single Corner Rectangle 3"/>
          <p:cNvSpPr/>
          <p:nvPr/>
        </p:nvSpPr>
        <p:spPr>
          <a:xfrm rot="10800000">
            <a:off x="6934198" y="-63500"/>
            <a:ext cx="2260601" cy="612774"/>
          </a:xfrm>
          <a:prstGeom prst="round1Rect">
            <a:avLst>
              <a:gd name="adj" fmla="val 50000"/>
            </a:avLst>
          </a:prstGeom>
          <a:solidFill>
            <a:srgbClr val="0076B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7439023" y="119997"/>
            <a:ext cx="1504952" cy="276999"/>
          </a:xfrm>
          <a:prstGeom prst="rect">
            <a:avLst/>
          </a:prstGeom>
        </p:spPr>
        <p:txBody>
          <a:bodyPr wrap="square" lIns="0" tIns="0" rIns="0" bIns="0">
            <a:spAutoFit/>
          </a:bodyPr>
          <a:lstStyle/>
          <a:p>
            <a:r>
              <a:rPr lang="en-GB" b="1" dirty="0">
                <a:solidFill>
                  <a:schemeClr val="bg1"/>
                </a:solidFill>
              </a:rPr>
              <a:t>Oops Dragon</a:t>
            </a:r>
          </a:p>
        </p:txBody>
      </p:sp>
      <p:sp>
        <p:nvSpPr>
          <p:cNvPr id="18" name="Rectangle 17"/>
          <p:cNvSpPr/>
          <p:nvPr/>
        </p:nvSpPr>
        <p:spPr>
          <a:xfrm>
            <a:off x="2276711" y="2141361"/>
            <a:ext cx="6327539" cy="1138773"/>
          </a:xfrm>
          <a:prstGeom prst="rect">
            <a:avLst/>
          </a:prstGeom>
        </p:spPr>
        <p:txBody>
          <a:bodyPr wrap="square">
            <a:spAutoFit/>
          </a:bodyPr>
          <a:lstStyle/>
          <a:p>
            <a:r>
              <a:rPr lang="en-GB" sz="1700" dirty="0"/>
              <a:t>A diary describes lots of events. To explain when these events happened, it is really useful to include time linking words, such as ‘next’, ‘first’, and ‘then’. We could link the events with just one word, such as ‘and’, but it wouldn’t be very interesting.</a:t>
            </a:r>
          </a:p>
        </p:txBody>
      </p:sp>
      <p:grpSp>
        <p:nvGrpSpPr>
          <p:cNvPr id="19" name="Group 18"/>
          <p:cNvGrpSpPr/>
          <p:nvPr/>
        </p:nvGrpSpPr>
        <p:grpSpPr>
          <a:xfrm>
            <a:off x="3644900" y="3429000"/>
            <a:ext cx="4743450" cy="2663826"/>
            <a:chOff x="3644900" y="3429000"/>
            <a:chExt cx="4743450" cy="2663826"/>
          </a:xfrm>
        </p:grpSpPr>
        <p:sp>
          <p:nvSpPr>
            <p:cNvPr id="30" name="Rectangle 29"/>
            <p:cNvSpPr/>
            <p:nvPr/>
          </p:nvSpPr>
          <p:spPr>
            <a:xfrm>
              <a:off x="3644900" y="3429000"/>
              <a:ext cx="4743450" cy="2663826"/>
            </a:xfrm>
            <a:prstGeom prst="rect">
              <a:avLst/>
            </a:prstGeom>
            <a:solidFill>
              <a:schemeClr val="bg1"/>
            </a:solidFill>
            <a:ln w="38100">
              <a:solidFill>
                <a:srgbClr val="0076B0"/>
              </a:solidFill>
            </a:ln>
          </p:spPr>
          <p:txBody>
            <a:bodyPr wrap="square" lIns="288000" tIns="180000" rIns="180000" bIns="180000" anchor="ctr">
              <a:noAutofit/>
            </a:bodyPr>
            <a:lstStyle/>
            <a:p>
              <a:r>
                <a:rPr lang="en-GB" dirty="0">
                  <a:solidFill>
                    <a:srgbClr val="3366FF"/>
                  </a:solidFill>
                  <a:cs typeface="Twinkl" charset="0"/>
                </a:rPr>
                <a:t>          </a:t>
              </a:r>
              <a:r>
                <a:rPr lang="en-GB" dirty="0">
                  <a:cs typeface="Twinkl" charset="0"/>
                </a:rPr>
                <a:t>I got out of bed. </a:t>
              </a:r>
              <a:r>
                <a:rPr lang="en-GB" dirty="0">
                  <a:solidFill>
                    <a:srgbClr val="3366FF"/>
                  </a:solidFill>
                  <a:cs typeface="Twinkl" charset="0"/>
                </a:rPr>
                <a:t>           </a:t>
              </a:r>
              <a:r>
                <a:rPr lang="en-GB" dirty="0">
                  <a:cs typeface="Twinkl" charset="0"/>
                </a:rPr>
                <a:t>I made sure that I had a really good breakfast of porridge.            We walked the long way to school to post a letter. </a:t>
              </a:r>
              <a:r>
                <a:rPr lang="en-GB" dirty="0">
                  <a:solidFill>
                    <a:srgbClr val="3366FF"/>
                  </a:solidFill>
                  <a:cs typeface="Twinkl" charset="0"/>
                </a:rPr>
                <a:t>                  </a:t>
              </a:r>
              <a:r>
                <a:rPr lang="en-GB" dirty="0">
                  <a:cs typeface="Twinkl" charset="0"/>
                </a:rPr>
                <a:t>The teacher announced that we were going on a school trip!</a:t>
              </a:r>
            </a:p>
          </p:txBody>
        </p:sp>
        <p:cxnSp>
          <p:nvCxnSpPr>
            <p:cNvPr id="14" name="Straight Connector 13"/>
            <p:cNvCxnSpPr/>
            <p:nvPr/>
          </p:nvCxnSpPr>
          <p:spPr>
            <a:xfrm>
              <a:off x="3945498" y="4187031"/>
              <a:ext cx="705877" cy="0"/>
            </a:xfrm>
            <a:prstGeom prst="line">
              <a:avLst/>
            </a:prstGeom>
            <a:ln w="38100" cap="rnd">
              <a:solidFill>
                <a:srgbClr val="0076B0"/>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427785" y="4187031"/>
              <a:ext cx="671068" cy="0"/>
            </a:xfrm>
            <a:prstGeom prst="line">
              <a:avLst/>
            </a:prstGeom>
            <a:ln w="38100" cap="rnd">
              <a:solidFill>
                <a:srgbClr val="0076B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4890191" y="4745673"/>
              <a:ext cx="723209" cy="0"/>
            </a:xfrm>
            <a:prstGeom prst="line">
              <a:avLst/>
            </a:prstGeom>
            <a:ln w="38100" cap="rnd">
              <a:solidFill>
                <a:srgbClr val="0076B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6530459" y="5019993"/>
              <a:ext cx="1189554" cy="0"/>
            </a:xfrm>
            <a:prstGeom prst="line">
              <a:avLst/>
            </a:prstGeom>
            <a:ln w="38100" cap="rnd">
              <a:solidFill>
                <a:srgbClr val="0076B0"/>
              </a:solidFill>
            </a:ln>
          </p:spPr>
          <p:style>
            <a:lnRef idx="1">
              <a:schemeClr val="accent1"/>
            </a:lnRef>
            <a:fillRef idx="0">
              <a:schemeClr val="accent1"/>
            </a:fillRef>
            <a:effectRef idx="0">
              <a:schemeClr val="accent1"/>
            </a:effectRef>
            <a:fontRef idx="minor">
              <a:schemeClr val="tx1"/>
            </a:fontRef>
          </p:style>
        </p:cxnSp>
      </p:grpSp>
      <p:sp>
        <p:nvSpPr>
          <p:cNvPr id="2" name="Oval 1"/>
          <p:cNvSpPr/>
          <p:nvPr/>
        </p:nvSpPr>
        <p:spPr>
          <a:xfrm>
            <a:off x="169171" y="1022393"/>
            <a:ext cx="2042298" cy="2042298"/>
          </a:xfrm>
          <a:prstGeom prst="ellipse">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2276711" y="2154535"/>
            <a:ext cx="5968531" cy="923330"/>
          </a:xfrm>
          <a:prstGeom prst="rect">
            <a:avLst/>
          </a:prstGeom>
        </p:spPr>
        <p:txBody>
          <a:bodyPr wrap="square">
            <a:spAutoFit/>
          </a:bodyPr>
          <a:lstStyle/>
          <a:p>
            <a:r>
              <a:rPr lang="en-GB" dirty="0"/>
              <a:t>Read the sentences below. Can you add different time words to the start of each sentence to make the diary entry more interesting to read?</a:t>
            </a:r>
          </a:p>
        </p:txBody>
      </p:sp>
      <p:sp>
        <p:nvSpPr>
          <p:cNvPr id="32" name="answers trigger"/>
          <p:cNvSpPr/>
          <p:nvPr/>
        </p:nvSpPr>
        <p:spPr>
          <a:xfrm>
            <a:off x="7098853" y="3159204"/>
            <a:ext cx="1505397" cy="696216"/>
          </a:xfrm>
          <a:prstGeom prst="roundRect">
            <a:avLst>
              <a:gd name="adj" fmla="val 50000"/>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Answers</a:t>
            </a:r>
          </a:p>
        </p:txBody>
      </p:sp>
      <p:sp>
        <p:nvSpPr>
          <p:cNvPr id="25" name="Rectangle 24"/>
          <p:cNvSpPr/>
          <p:nvPr/>
        </p:nvSpPr>
        <p:spPr>
          <a:xfrm>
            <a:off x="4889667" y="4436490"/>
            <a:ext cx="933118" cy="369332"/>
          </a:xfrm>
          <a:prstGeom prst="rect">
            <a:avLst/>
          </a:prstGeom>
        </p:spPr>
        <p:txBody>
          <a:bodyPr wrap="square">
            <a:spAutoFit/>
          </a:bodyPr>
          <a:lstStyle/>
          <a:p>
            <a:r>
              <a:rPr lang="en-GB" b="1" dirty="0"/>
              <a:t>Then,</a:t>
            </a:r>
          </a:p>
        </p:txBody>
      </p:sp>
      <p:sp>
        <p:nvSpPr>
          <p:cNvPr id="27" name="Rectangle 26"/>
          <p:cNvSpPr/>
          <p:nvPr/>
        </p:nvSpPr>
        <p:spPr>
          <a:xfrm>
            <a:off x="3920577" y="3878632"/>
            <a:ext cx="933118" cy="369332"/>
          </a:xfrm>
          <a:prstGeom prst="rect">
            <a:avLst/>
          </a:prstGeom>
        </p:spPr>
        <p:txBody>
          <a:bodyPr wrap="square">
            <a:spAutoFit/>
          </a:bodyPr>
          <a:lstStyle/>
          <a:p>
            <a:r>
              <a:rPr lang="en-GB" b="1" dirty="0"/>
              <a:t>First,</a:t>
            </a:r>
          </a:p>
        </p:txBody>
      </p:sp>
      <p:sp>
        <p:nvSpPr>
          <p:cNvPr id="34" name="Rectangle 33"/>
          <p:cNvSpPr/>
          <p:nvPr/>
        </p:nvSpPr>
        <p:spPr>
          <a:xfrm>
            <a:off x="6498386" y="4714946"/>
            <a:ext cx="1503266" cy="369332"/>
          </a:xfrm>
          <a:prstGeom prst="rect">
            <a:avLst/>
          </a:prstGeom>
        </p:spPr>
        <p:txBody>
          <a:bodyPr wrap="square">
            <a:spAutoFit/>
          </a:bodyPr>
          <a:lstStyle/>
          <a:p>
            <a:r>
              <a:rPr lang="en-GB" b="1" dirty="0"/>
              <a:t>After that,</a:t>
            </a:r>
          </a:p>
        </p:txBody>
      </p:sp>
      <p:sp>
        <p:nvSpPr>
          <p:cNvPr id="36" name="Rectangle 35"/>
          <p:cNvSpPr/>
          <p:nvPr/>
        </p:nvSpPr>
        <p:spPr>
          <a:xfrm>
            <a:off x="6404141" y="3878632"/>
            <a:ext cx="933118" cy="369332"/>
          </a:xfrm>
          <a:prstGeom prst="rect">
            <a:avLst/>
          </a:prstGeom>
        </p:spPr>
        <p:txBody>
          <a:bodyPr wrap="square">
            <a:spAutoFit/>
          </a:bodyPr>
          <a:lstStyle/>
          <a:p>
            <a:r>
              <a:rPr lang="en-GB" b="1" dirty="0"/>
              <a:t>Next,</a:t>
            </a:r>
          </a:p>
        </p:txBody>
      </p:sp>
      <p:pic>
        <p:nvPicPr>
          <p:cNvPr id="41" name="Picture 40"/>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66022" y="3442054"/>
            <a:ext cx="3005878" cy="2644801"/>
          </a:xfrm>
          <a:prstGeom prst="rect">
            <a:avLst/>
          </a:prstGeom>
          <a:ln w="38100">
            <a:solidFill>
              <a:srgbClr val="F9B000"/>
            </a:solidFill>
          </a:ln>
        </p:spPr>
      </p:pic>
      <p:pic>
        <p:nvPicPr>
          <p:cNvPr id="20" name="Picture 1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6008" y="3732851"/>
            <a:ext cx="2949592" cy="2670969"/>
          </a:xfrm>
          <a:prstGeom prst="rect">
            <a:avLst/>
          </a:prstGeom>
        </p:spPr>
      </p:pic>
      <p:pic>
        <p:nvPicPr>
          <p:cNvPr id="22" name="Picture 2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63027" y="1115955"/>
            <a:ext cx="1126649" cy="1881086"/>
          </a:xfrm>
          <a:prstGeom prst="rect">
            <a:avLst/>
          </a:prstGeom>
        </p:spPr>
      </p:pic>
    </p:spTree>
    <p:extLst>
      <p:ext uri="{BB962C8B-B14F-4D97-AF65-F5344CB8AC3E}">
        <p14:creationId xmlns:p14="http://schemas.microsoft.com/office/powerpoint/2010/main" val="4031062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10" presetClass="entr" presetSubtype="0" fill="hold" grpId="0" nodeType="withEffect">
                                  <p:stCondLst>
                                    <p:cond delay="0"/>
                                  </p:stCondLst>
                                  <p:childTnLst>
                                    <p:set>
                                      <p:cBhvr>
                                        <p:cTn id="8" dur="1" fill="hold">
                                          <p:stCondLst>
                                            <p:cond delay="0"/>
                                          </p:stCondLst>
                                        </p:cTn>
                                        <p:tgtEl>
                                          <p:spTgt spid="26"/>
                                        </p:tgtEl>
                                        <p:attrNameLst>
                                          <p:attrName>style.visibility</p:attrName>
                                        </p:attrNameLst>
                                      </p:cBhvr>
                                      <p:to>
                                        <p:strVal val="visible"/>
                                      </p:to>
                                    </p:set>
                                    <p:animEffect transition="in" filter="fade">
                                      <p:cBhvr>
                                        <p:cTn id="9" dur="500"/>
                                        <p:tgtEl>
                                          <p:spTgt spid="26"/>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0-#ppt_w/2"/>
                                          </p:val>
                                        </p:tav>
                                        <p:tav tm="100000">
                                          <p:val>
                                            <p:strVal val="#ppt_x"/>
                                          </p:val>
                                        </p:tav>
                                      </p:tavLst>
                                    </p:anim>
                                    <p:anim calcmode="lin" valueType="num">
                                      <p:cBhvr additive="base">
                                        <p:cTn id="14"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fade">
                                      <p:cBhvr>
                                        <p:cTn id="23" dur="500"/>
                                        <p:tgtEl>
                                          <p:spTgt spid="27"/>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500"/>
                                        <p:tgtEl>
                                          <p:spTgt spid="36"/>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500"/>
                                        <p:tgtEl>
                                          <p:spTgt spid="25"/>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6" grpId="0"/>
      <p:bldP spid="32" grpId="0" animBg="1"/>
      <p:bldP spid="25" grpId="0"/>
      <p:bldP spid="27" grpId="0"/>
      <p:bldP spid="34" grpId="0"/>
      <p:bldP spid="3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125358" y="-1196612"/>
            <a:ext cx="8098943" cy="2651834"/>
            <a:chOff x="-125358" y="-1196612"/>
            <a:chExt cx="8098943" cy="2651834"/>
          </a:xfrm>
        </p:grpSpPr>
        <p:pic>
          <p:nvPicPr>
            <p:cNvPr id="16" name="Picture 1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432618">
              <a:off x="-125358" y="-1196612"/>
              <a:ext cx="2074739" cy="2393223"/>
            </a:xfrm>
            <a:prstGeom prst="rect">
              <a:avLst/>
            </a:prstGeom>
          </p:spPr>
        </p:pic>
        <p:pic>
          <p:nvPicPr>
            <p:cNvPr id="17" name="Picture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0345114">
              <a:off x="6402812" y="-356674"/>
              <a:ext cx="1570773" cy="1811896"/>
            </a:xfrm>
            <a:prstGeom prst="rect">
              <a:avLst/>
            </a:prstGeom>
          </p:spPr>
        </p:pic>
      </p:grpSp>
      <p:sp>
        <p:nvSpPr>
          <p:cNvPr id="3" name="Rounded Rectangle 2"/>
          <p:cNvSpPr/>
          <p:nvPr/>
        </p:nvSpPr>
        <p:spPr>
          <a:xfrm>
            <a:off x="1253223" y="1376980"/>
            <a:ext cx="5011420" cy="696216"/>
          </a:xfrm>
          <a:prstGeom prst="roundRect">
            <a:avLst>
              <a:gd name="adj" fmla="val 50000"/>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540000" tIns="108000" rIns="108000" bIns="108000" rtlCol="0" anchor="ctr">
            <a:spAutoFit/>
          </a:bodyPr>
          <a:lstStyle/>
          <a:p>
            <a:pPr algn="r"/>
            <a:r>
              <a:rPr lang="en-GB" b="1" dirty="0"/>
              <a:t>Talk about where events happened.</a:t>
            </a:r>
          </a:p>
        </p:txBody>
      </p:sp>
      <p:sp>
        <p:nvSpPr>
          <p:cNvPr id="21" name="Title 20"/>
          <p:cNvSpPr>
            <a:spLocks noGrp="1"/>
          </p:cNvSpPr>
          <p:nvPr>
            <p:ph type="title"/>
          </p:nvPr>
        </p:nvSpPr>
        <p:spPr/>
        <p:txBody>
          <a:bodyPr/>
          <a:lstStyle/>
          <a:p>
            <a:r>
              <a:rPr lang="en-GB" sz="3600" dirty="0">
                <a:latin typeface="+mn-lt"/>
              </a:rPr>
              <a:t>Writing a Diary</a:t>
            </a:r>
          </a:p>
        </p:txBody>
      </p:sp>
      <p:sp>
        <p:nvSpPr>
          <p:cNvPr id="4" name="Round Single Corner Rectangle 3"/>
          <p:cNvSpPr/>
          <p:nvPr/>
        </p:nvSpPr>
        <p:spPr>
          <a:xfrm rot="10800000">
            <a:off x="6934198" y="-63500"/>
            <a:ext cx="2260601" cy="612774"/>
          </a:xfrm>
          <a:prstGeom prst="round1Rect">
            <a:avLst>
              <a:gd name="adj" fmla="val 50000"/>
            </a:avLst>
          </a:prstGeom>
          <a:solidFill>
            <a:srgbClr val="0076B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7439023" y="119997"/>
            <a:ext cx="1504952" cy="276999"/>
          </a:xfrm>
          <a:prstGeom prst="rect">
            <a:avLst/>
          </a:prstGeom>
        </p:spPr>
        <p:txBody>
          <a:bodyPr wrap="square" lIns="0" tIns="0" rIns="0" bIns="0">
            <a:spAutoFit/>
          </a:bodyPr>
          <a:lstStyle/>
          <a:p>
            <a:r>
              <a:rPr lang="en-GB" b="1" dirty="0">
                <a:solidFill>
                  <a:schemeClr val="bg1"/>
                </a:solidFill>
              </a:rPr>
              <a:t>Oops Dragon</a:t>
            </a:r>
          </a:p>
        </p:txBody>
      </p:sp>
      <p:sp>
        <p:nvSpPr>
          <p:cNvPr id="18" name="Rectangle 17"/>
          <p:cNvSpPr/>
          <p:nvPr/>
        </p:nvSpPr>
        <p:spPr>
          <a:xfrm>
            <a:off x="2276711" y="2141361"/>
            <a:ext cx="6228933" cy="1077218"/>
          </a:xfrm>
          <a:prstGeom prst="rect">
            <a:avLst/>
          </a:prstGeom>
        </p:spPr>
        <p:txBody>
          <a:bodyPr wrap="square">
            <a:spAutoFit/>
          </a:bodyPr>
          <a:lstStyle/>
          <a:p>
            <a:r>
              <a:rPr lang="en-US" sz="1600" dirty="0">
                <a:cs typeface="Twinkl"/>
              </a:rPr>
              <a:t>Diary entries tell us </a:t>
            </a:r>
            <a:r>
              <a:rPr lang="en-US" sz="1600" b="1" dirty="0">
                <a:cs typeface="Twinkl"/>
              </a:rPr>
              <a:t>when</a:t>
            </a:r>
            <a:r>
              <a:rPr lang="en-US" sz="1600" dirty="0">
                <a:cs typeface="Twinkl"/>
              </a:rPr>
              <a:t> events take place, but they also need to help the reader and explain </a:t>
            </a:r>
            <a:r>
              <a:rPr lang="en-US" sz="1600" b="1" dirty="0">
                <a:cs typeface="Twinkl"/>
              </a:rPr>
              <a:t>where</a:t>
            </a:r>
            <a:r>
              <a:rPr lang="en-US" sz="1600" dirty="0">
                <a:cs typeface="Twinkl"/>
              </a:rPr>
              <a:t> they took place. </a:t>
            </a:r>
          </a:p>
          <a:p>
            <a:r>
              <a:rPr lang="en-US" sz="1600" dirty="0">
                <a:cs typeface="Twinkl"/>
              </a:rPr>
              <a:t>This can be done by adding the name of the country, town, room or building where events happen. </a:t>
            </a:r>
          </a:p>
        </p:txBody>
      </p:sp>
      <p:grpSp>
        <p:nvGrpSpPr>
          <p:cNvPr id="19" name="Group 18"/>
          <p:cNvGrpSpPr/>
          <p:nvPr/>
        </p:nvGrpSpPr>
        <p:grpSpPr>
          <a:xfrm>
            <a:off x="3644900" y="3429000"/>
            <a:ext cx="4743450" cy="2663826"/>
            <a:chOff x="3644900" y="3429000"/>
            <a:chExt cx="4743450" cy="2663826"/>
          </a:xfrm>
        </p:grpSpPr>
        <p:sp>
          <p:nvSpPr>
            <p:cNvPr id="30" name="Rectangle 29"/>
            <p:cNvSpPr/>
            <p:nvPr/>
          </p:nvSpPr>
          <p:spPr>
            <a:xfrm>
              <a:off x="3644900" y="3429000"/>
              <a:ext cx="4743450" cy="2663826"/>
            </a:xfrm>
            <a:prstGeom prst="rect">
              <a:avLst/>
            </a:prstGeom>
            <a:solidFill>
              <a:schemeClr val="bg1"/>
            </a:solidFill>
            <a:ln w="38100">
              <a:solidFill>
                <a:srgbClr val="0076B0"/>
              </a:solidFill>
            </a:ln>
          </p:spPr>
          <p:txBody>
            <a:bodyPr wrap="square" lIns="288000" tIns="180000" rIns="180000" bIns="180000" anchor="ctr">
              <a:noAutofit/>
            </a:bodyPr>
            <a:lstStyle/>
            <a:p>
              <a:r>
                <a:rPr lang="en-GB" dirty="0">
                  <a:solidFill>
                    <a:srgbClr val="000000"/>
                  </a:solidFill>
                  <a:cs typeface="Twinkl" charset="0"/>
                </a:rPr>
                <a:t>This morning I got on the train </a:t>
              </a:r>
              <a:br>
                <a:rPr lang="en-GB" dirty="0">
                  <a:solidFill>
                    <a:srgbClr val="000000"/>
                  </a:solidFill>
                  <a:cs typeface="Twinkl" charset="0"/>
                </a:rPr>
              </a:br>
              <a:r>
                <a:rPr lang="en-GB" dirty="0">
                  <a:solidFill>
                    <a:srgbClr val="000000"/>
                  </a:solidFill>
                  <a:cs typeface="Twinkl" charset="0"/>
                </a:rPr>
                <a:t>  </a:t>
              </a:r>
              <a:r>
                <a:rPr lang="en-GB" dirty="0">
                  <a:solidFill>
                    <a:srgbClr val="3366FF"/>
                  </a:solidFill>
                  <a:cs typeface="Twinkl" charset="0"/>
                </a:rPr>
                <a:t>                </a:t>
              </a:r>
              <a:r>
                <a:rPr lang="en-GB" dirty="0">
                  <a:cs typeface="Twinkl" charset="0"/>
                </a:rPr>
                <a:t>. I had my lunch on the train </a:t>
              </a:r>
              <a:r>
                <a:rPr lang="en-GB" dirty="0">
                  <a:solidFill>
                    <a:srgbClr val="3366FF"/>
                  </a:solidFill>
                  <a:cs typeface="Twinkl" charset="0"/>
                </a:rPr>
                <a:t>                 </a:t>
              </a:r>
              <a:br>
                <a:rPr lang="en-GB" dirty="0">
                  <a:solidFill>
                    <a:srgbClr val="3366FF"/>
                  </a:solidFill>
                  <a:cs typeface="Twinkl" charset="0"/>
                </a:rPr>
              </a:br>
              <a:r>
                <a:rPr lang="en-GB" dirty="0">
                  <a:solidFill>
                    <a:srgbClr val="3366FF"/>
                  </a:solidFill>
                  <a:cs typeface="Twinkl" charset="0"/>
                </a:rPr>
                <a:t>                   </a:t>
              </a:r>
              <a:r>
                <a:rPr lang="en-GB" dirty="0">
                  <a:cs typeface="Twinkl" charset="0"/>
                </a:rPr>
                <a:t>. I travelled nearly four hours until I arrived </a:t>
              </a:r>
              <a:r>
                <a:rPr lang="en-GB" dirty="0">
                  <a:solidFill>
                    <a:srgbClr val="3366FF"/>
                  </a:solidFill>
                  <a:cs typeface="Twinkl" charset="0"/>
                </a:rPr>
                <a:t>             </a:t>
              </a:r>
              <a:r>
                <a:rPr lang="en-GB" dirty="0">
                  <a:cs typeface="Twinkl" charset="0"/>
                </a:rPr>
                <a:t>.</a:t>
              </a:r>
              <a:r>
                <a:rPr lang="en-GB" dirty="0">
                  <a:solidFill>
                    <a:srgbClr val="3366FF"/>
                  </a:solidFill>
                  <a:cs typeface="Twinkl" charset="0"/>
                </a:rPr>
                <a:t> </a:t>
              </a:r>
              <a:r>
                <a:rPr lang="en-GB" dirty="0">
                  <a:cs typeface="Twinkl" charset="0"/>
                </a:rPr>
                <a:t>When I arrived I could see my grandad waiting for me </a:t>
              </a:r>
              <a:r>
                <a:rPr lang="en-GB" dirty="0">
                  <a:solidFill>
                    <a:srgbClr val="3366FF"/>
                  </a:solidFill>
                  <a:cs typeface="Twinkl" charset="0"/>
                </a:rPr>
                <a:t>                       </a:t>
              </a:r>
              <a:r>
                <a:rPr lang="en-GB" dirty="0">
                  <a:cs typeface="Twinkl" charset="0"/>
                </a:rPr>
                <a:t>.</a:t>
              </a:r>
            </a:p>
          </p:txBody>
        </p:sp>
        <p:cxnSp>
          <p:nvCxnSpPr>
            <p:cNvPr id="14" name="Straight Connector 13"/>
            <p:cNvCxnSpPr/>
            <p:nvPr/>
          </p:nvCxnSpPr>
          <p:spPr>
            <a:xfrm>
              <a:off x="3945498" y="4463256"/>
              <a:ext cx="1283728" cy="0"/>
            </a:xfrm>
            <a:prstGeom prst="line">
              <a:avLst/>
            </a:prstGeom>
            <a:ln w="38100" cap="rnd">
              <a:solidFill>
                <a:srgbClr val="0076B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3945498" y="4729163"/>
              <a:ext cx="1315478" cy="0"/>
            </a:xfrm>
            <a:prstGeom prst="line">
              <a:avLst/>
            </a:prstGeom>
            <a:ln w="38100" cap="rnd">
              <a:solidFill>
                <a:srgbClr val="0076B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6073091" y="5019993"/>
              <a:ext cx="896402" cy="0"/>
            </a:xfrm>
            <a:prstGeom prst="line">
              <a:avLst/>
            </a:prstGeom>
            <a:ln w="38100" cap="rnd">
              <a:solidFill>
                <a:srgbClr val="0076B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4665777" y="5566093"/>
              <a:ext cx="1652473" cy="0"/>
            </a:xfrm>
            <a:prstGeom prst="line">
              <a:avLst/>
            </a:prstGeom>
            <a:ln w="38100" cap="rnd">
              <a:solidFill>
                <a:srgbClr val="0076B0"/>
              </a:solidFill>
            </a:ln>
          </p:spPr>
          <p:style>
            <a:lnRef idx="1">
              <a:schemeClr val="accent1"/>
            </a:lnRef>
            <a:fillRef idx="0">
              <a:schemeClr val="accent1"/>
            </a:fillRef>
            <a:effectRef idx="0">
              <a:schemeClr val="accent1"/>
            </a:effectRef>
            <a:fontRef idx="minor">
              <a:schemeClr val="tx1"/>
            </a:fontRef>
          </p:style>
        </p:cxnSp>
      </p:grpSp>
      <p:sp>
        <p:nvSpPr>
          <p:cNvPr id="2" name="Oval 1"/>
          <p:cNvSpPr/>
          <p:nvPr/>
        </p:nvSpPr>
        <p:spPr>
          <a:xfrm>
            <a:off x="169171" y="1022393"/>
            <a:ext cx="2042298" cy="2042298"/>
          </a:xfrm>
          <a:prstGeom prst="ellipse">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2276711" y="2154535"/>
            <a:ext cx="5968531" cy="646331"/>
          </a:xfrm>
          <a:prstGeom prst="rect">
            <a:avLst/>
          </a:prstGeom>
        </p:spPr>
        <p:txBody>
          <a:bodyPr wrap="square">
            <a:spAutoFit/>
          </a:bodyPr>
          <a:lstStyle/>
          <a:p>
            <a:r>
              <a:rPr lang="en-GB" dirty="0">
                <a:cs typeface="Twinkl" charset="0"/>
              </a:rPr>
              <a:t>Read this example. Can you think of some ideas to help the reader understand where the events took place?</a:t>
            </a:r>
            <a:endParaRPr lang="en-GB" dirty="0">
              <a:solidFill>
                <a:srgbClr val="FF0000"/>
              </a:solidFill>
              <a:cs typeface="Twinkl" charset="0"/>
            </a:endParaRPr>
          </a:p>
        </p:txBody>
      </p:sp>
      <p:sp>
        <p:nvSpPr>
          <p:cNvPr id="32" name="answers trigger"/>
          <p:cNvSpPr/>
          <p:nvPr/>
        </p:nvSpPr>
        <p:spPr>
          <a:xfrm>
            <a:off x="7098853" y="3159204"/>
            <a:ext cx="1505397" cy="696216"/>
          </a:xfrm>
          <a:prstGeom prst="roundRect">
            <a:avLst>
              <a:gd name="adj" fmla="val 50000"/>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Answers</a:t>
            </a:r>
          </a:p>
        </p:txBody>
      </p:sp>
      <p:sp>
        <p:nvSpPr>
          <p:cNvPr id="27" name="Rectangle 26"/>
          <p:cNvSpPr/>
          <p:nvPr/>
        </p:nvSpPr>
        <p:spPr>
          <a:xfrm>
            <a:off x="3852037" y="4154217"/>
            <a:ext cx="1465325" cy="369332"/>
          </a:xfrm>
          <a:prstGeom prst="rect">
            <a:avLst/>
          </a:prstGeom>
        </p:spPr>
        <p:txBody>
          <a:bodyPr wrap="square">
            <a:spAutoFit/>
          </a:bodyPr>
          <a:lstStyle/>
          <a:p>
            <a:r>
              <a:rPr lang="en-GB" b="1" dirty="0"/>
              <a:t>at Waterloo</a:t>
            </a:r>
          </a:p>
        </p:txBody>
      </p:sp>
      <p:sp>
        <p:nvSpPr>
          <p:cNvPr id="34" name="Rectangle 33"/>
          <p:cNvSpPr/>
          <p:nvPr/>
        </p:nvSpPr>
        <p:spPr>
          <a:xfrm>
            <a:off x="4567235" y="5264658"/>
            <a:ext cx="1836293" cy="369332"/>
          </a:xfrm>
          <a:prstGeom prst="rect">
            <a:avLst/>
          </a:prstGeom>
        </p:spPr>
        <p:txBody>
          <a:bodyPr wrap="square">
            <a:spAutoFit/>
          </a:bodyPr>
          <a:lstStyle/>
          <a:p>
            <a:r>
              <a:rPr lang="en-GB" b="1" dirty="0"/>
              <a:t>on the platform</a:t>
            </a:r>
          </a:p>
        </p:txBody>
      </p:sp>
      <p:sp>
        <p:nvSpPr>
          <p:cNvPr id="36" name="Rectangle 35"/>
          <p:cNvSpPr/>
          <p:nvPr/>
        </p:nvSpPr>
        <p:spPr>
          <a:xfrm>
            <a:off x="3887686" y="4435537"/>
            <a:ext cx="1479342" cy="369332"/>
          </a:xfrm>
          <a:prstGeom prst="rect">
            <a:avLst/>
          </a:prstGeom>
        </p:spPr>
        <p:txBody>
          <a:bodyPr wrap="square">
            <a:spAutoFit/>
          </a:bodyPr>
          <a:lstStyle/>
          <a:p>
            <a:r>
              <a:rPr lang="en-GB" b="1" dirty="0"/>
              <a:t>in the cabin</a:t>
            </a:r>
          </a:p>
        </p:txBody>
      </p:sp>
      <p:pic>
        <p:nvPicPr>
          <p:cNvPr id="41" name="Picture 40"/>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66022" y="3442054"/>
            <a:ext cx="3005878" cy="2644801"/>
          </a:xfrm>
          <a:prstGeom prst="rect">
            <a:avLst/>
          </a:prstGeom>
          <a:ln w="38100">
            <a:solidFill>
              <a:srgbClr val="F9B000"/>
            </a:solidFill>
          </a:ln>
        </p:spPr>
      </p:pic>
      <p:pic>
        <p:nvPicPr>
          <p:cNvPr id="20" name="Picture 1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6008" y="3732851"/>
            <a:ext cx="2949592" cy="2670969"/>
          </a:xfrm>
          <a:prstGeom prst="rect">
            <a:avLst/>
          </a:prstGeom>
        </p:spPr>
      </p:pic>
      <p:pic>
        <p:nvPicPr>
          <p:cNvPr id="5" name="Picture 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57198" y="1191653"/>
            <a:ext cx="1529462" cy="2088481"/>
          </a:xfrm>
          <a:prstGeom prst="rect">
            <a:avLst/>
          </a:prstGeom>
        </p:spPr>
      </p:pic>
      <p:sp>
        <p:nvSpPr>
          <p:cNvPr id="42" name="Rectangle 41"/>
          <p:cNvSpPr/>
          <p:nvPr/>
        </p:nvSpPr>
        <p:spPr>
          <a:xfrm>
            <a:off x="5981255" y="4715893"/>
            <a:ext cx="1168748" cy="369332"/>
          </a:xfrm>
          <a:prstGeom prst="rect">
            <a:avLst/>
          </a:prstGeom>
        </p:spPr>
        <p:txBody>
          <a:bodyPr wrap="square">
            <a:spAutoFit/>
          </a:bodyPr>
          <a:lstStyle/>
          <a:p>
            <a:r>
              <a:rPr lang="en-GB" b="1" dirty="0"/>
              <a:t>in Devon</a:t>
            </a:r>
          </a:p>
        </p:txBody>
      </p:sp>
    </p:spTree>
    <p:extLst>
      <p:ext uri="{BB962C8B-B14F-4D97-AF65-F5344CB8AC3E}">
        <p14:creationId xmlns:p14="http://schemas.microsoft.com/office/powerpoint/2010/main" val="630280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10" presetClass="entr" presetSubtype="0" fill="hold" grpId="0" nodeType="withEffect">
                                  <p:stCondLst>
                                    <p:cond delay="0"/>
                                  </p:stCondLst>
                                  <p:childTnLst>
                                    <p:set>
                                      <p:cBhvr>
                                        <p:cTn id="8" dur="1" fill="hold">
                                          <p:stCondLst>
                                            <p:cond delay="0"/>
                                          </p:stCondLst>
                                        </p:cTn>
                                        <p:tgtEl>
                                          <p:spTgt spid="26"/>
                                        </p:tgtEl>
                                        <p:attrNameLst>
                                          <p:attrName>style.visibility</p:attrName>
                                        </p:attrNameLst>
                                      </p:cBhvr>
                                      <p:to>
                                        <p:strVal val="visible"/>
                                      </p:to>
                                    </p:set>
                                    <p:animEffect transition="in" filter="fade">
                                      <p:cBhvr>
                                        <p:cTn id="9" dur="500"/>
                                        <p:tgtEl>
                                          <p:spTgt spid="26"/>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0-#ppt_w/2"/>
                                          </p:val>
                                        </p:tav>
                                        <p:tav tm="100000">
                                          <p:val>
                                            <p:strVal val="#ppt_x"/>
                                          </p:val>
                                        </p:tav>
                                      </p:tavLst>
                                    </p:anim>
                                    <p:anim calcmode="lin" valueType="num">
                                      <p:cBhvr additive="base">
                                        <p:cTn id="14"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fade">
                                      <p:cBhvr>
                                        <p:cTn id="23" dur="500"/>
                                        <p:tgtEl>
                                          <p:spTgt spid="27"/>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500"/>
                                        <p:tgtEl>
                                          <p:spTgt spid="36"/>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6" grpId="0"/>
      <p:bldP spid="32" grpId="0" animBg="1"/>
      <p:bldP spid="27" grpId="0"/>
      <p:bldP spid="34" grpId="0"/>
      <p:bldP spid="36" grpId="0"/>
      <p:bldP spid="4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133265" y="561975"/>
            <a:ext cx="5011420" cy="652937"/>
          </a:xfrm>
          <a:prstGeom prst="roundRect">
            <a:avLst>
              <a:gd name="adj" fmla="val 50000"/>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540000" tIns="108000" rIns="108000" bIns="108000" rtlCol="0" anchor="ctr">
            <a:spAutoFit/>
          </a:bodyPr>
          <a:lstStyle/>
          <a:p>
            <a:pPr algn="r"/>
            <a:r>
              <a:rPr lang="en-GB" sz="1600" b="1" dirty="0"/>
              <a:t>Include the date and/or time.</a:t>
            </a:r>
          </a:p>
        </p:txBody>
      </p:sp>
      <p:sp>
        <p:nvSpPr>
          <p:cNvPr id="2" name="Oval 1"/>
          <p:cNvSpPr/>
          <p:nvPr/>
        </p:nvSpPr>
        <p:spPr>
          <a:xfrm>
            <a:off x="792163" y="334310"/>
            <a:ext cx="1314450" cy="1314450"/>
          </a:xfrm>
          <a:prstGeom prst="ellipse">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ounded Rectangle 66"/>
          <p:cNvSpPr/>
          <p:nvPr/>
        </p:nvSpPr>
        <p:spPr>
          <a:xfrm>
            <a:off x="2694305" y="1296891"/>
            <a:ext cx="5011420" cy="652937"/>
          </a:xfrm>
          <a:prstGeom prst="roundRect">
            <a:avLst>
              <a:gd name="adj" fmla="val 50000"/>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b="1" dirty="0"/>
              <a:t>Write in the past tense</a:t>
            </a:r>
          </a:p>
        </p:txBody>
      </p:sp>
      <p:sp>
        <p:nvSpPr>
          <p:cNvPr id="69" name="Oval 68"/>
          <p:cNvSpPr/>
          <p:nvPr/>
        </p:nvSpPr>
        <p:spPr>
          <a:xfrm>
            <a:off x="7048500" y="713626"/>
            <a:ext cx="1314450" cy="1314450"/>
          </a:xfrm>
          <a:prstGeom prst="ellipse">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ounded Rectangle 70"/>
          <p:cNvSpPr/>
          <p:nvPr/>
        </p:nvSpPr>
        <p:spPr>
          <a:xfrm>
            <a:off x="1133264" y="2031807"/>
            <a:ext cx="5229435" cy="652937"/>
          </a:xfrm>
          <a:prstGeom prst="roundRect">
            <a:avLst>
              <a:gd name="adj" fmla="val 50000"/>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540000" tIns="108000" rIns="108000" bIns="108000" rtlCol="0" anchor="ctr">
            <a:spAutoFit/>
          </a:bodyPr>
          <a:lstStyle/>
          <a:p>
            <a:pPr algn="r"/>
            <a:r>
              <a:rPr lang="en-GB" sz="1600" b="1" dirty="0"/>
              <a:t>Include the words ‘I’, ‘my’, ‘we’ and ‘our’.</a:t>
            </a:r>
          </a:p>
        </p:txBody>
      </p:sp>
      <p:sp>
        <p:nvSpPr>
          <p:cNvPr id="73" name="Oval 72"/>
          <p:cNvSpPr/>
          <p:nvPr/>
        </p:nvSpPr>
        <p:spPr>
          <a:xfrm>
            <a:off x="792163" y="1804142"/>
            <a:ext cx="1314450" cy="1314450"/>
          </a:xfrm>
          <a:prstGeom prst="ellipse">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ounded Rectangle 74"/>
          <p:cNvSpPr/>
          <p:nvPr/>
        </p:nvSpPr>
        <p:spPr>
          <a:xfrm>
            <a:off x="2694305" y="2766723"/>
            <a:ext cx="5011420" cy="652937"/>
          </a:xfrm>
          <a:prstGeom prst="roundRect">
            <a:avLst>
              <a:gd name="adj" fmla="val 50000"/>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b="1" dirty="0"/>
              <a:t>Write as if you were there.</a:t>
            </a:r>
          </a:p>
        </p:txBody>
      </p:sp>
      <p:sp>
        <p:nvSpPr>
          <p:cNvPr id="77" name="Oval 76"/>
          <p:cNvSpPr/>
          <p:nvPr/>
        </p:nvSpPr>
        <p:spPr>
          <a:xfrm>
            <a:off x="7048500" y="2183458"/>
            <a:ext cx="1314450" cy="1314450"/>
          </a:xfrm>
          <a:prstGeom prst="ellipse">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Rounded Rectangle 78"/>
          <p:cNvSpPr/>
          <p:nvPr/>
        </p:nvSpPr>
        <p:spPr>
          <a:xfrm>
            <a:off x="1133264" y="3488939"/>
            <a:ext cx="5102435" cy="652937"/>
          </a:xfrm>
          <a:prstGeom prst="roundRect">
            <a:avLst>
              <a:gd name="adj" fmla="val 50000"/>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540000" tIns="108000" rIns="108000" bIns="108000" rtlCol="0" anchor="ctr">
            <a:spAutoFit/>
          </a:bodyPr>
          <a:lstStyle/>
          <a:p>
            <a:pPr algn="r"/>
            <a:r>
              <a:rPr lang="en-GB" sz="1600" b="1" dirty="0"/>
              <a:t>Put the most important events in order.</a:t>
            </a:r>
          </a:p>
        </p:txBody>
      </p:sp>
      <p:sp>
        <p:nvSpPr>
          <p:cNvPr id="81" name="Oval 80"/>
          <p:cNvSpPr/>
          <p:nvPr/>
        </p:nvSpPr>
        <p:spPr>
          <a:xfrm>
            <a:off x="792163" y="3261274"/>
            <a:ext cx="1314450" cy="1314450"/>
          </a:xfrm>
          <a:prstGeom prst="ellipse">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Rounded Rectangle 82"/>
          <p:cNvSpPr/>
          <p:nvPr/>
        </p:nvSpPr>
        <p:spPr>
          <a:xfrm>
            <a:off x="2694305" y="4223855"/>
            <a:ext cx="5011420" cy="652937"/>
          </a:xfrm>
          <a:prstGeom prst="roundRect">
            <a:avLst>
              <a:gd name="adj" fmla="val 50000"/>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b="1" dirty="0"/>
              <a:t>Describe feelings.</a:t>
            </a:r>
          </a:p>
        </p:txBody>
      </p:sp>
      <p:sp>
        <p:nvSpPr>
          <p:cNvPr id="85" name="Oval 84"/>
          <p:cNvSpPr/>
          <p:nvPr/>
        </p:nvSpPr>
        <p:spPr>
          <a:xfrm>
            <a:off x="7048500" y="3640590"/>
            <a:ext cx="1314450" cy="1314450"/>
          </a:xfrm>
          <a:prstGeom prst="ellipse">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Rounded Rectangle 86"/>
          <p:cNvSpPr/>
          <p:nvPr/>
        </p:nvSpPr>
        <p:spPr>
          <a:xfrm>
            <a:off x="1133265" y="4958771"/>
            <a:ext cx="6142632" cy="652937"/>
          </a:xfrm>
          <a:prstGeom prst="roundRect">
            <a:avLst>
              <a:gd name="adj" fmla="val 50000"/>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540000" tIns="108000" rIns="108000" bIns="108000" rtlCol="0" anchor="ctr">
            <a:spAutoFit/>
          </a:bodyPr>
          <a:lstStyle/>
          <a:p>
            <a:pPr algn="r"/>
            <a:r>
              <a:rPr lang="en-GB" sz="1600" b="1" dirty="0"/>
              <a:t>Use time linking words, </a:t>
            </a:r>
            <a:r>
              <a:rPr lang="en-GB" sz="1600" b="1" dirty="0" err="1"/>
              <a:t>e.g.’next</a:t>
            </a:r>
            <a:r>
              <a:rPr lang="en-GB" sz="1600" b="1" dirty="0"/>
              <a:t>’, ‘first, and ‘then’.</a:t>
            </a:r>
          </a:p>
        </p:txBody>
      </p:sp>
      <p:sp>
        <p:nvSpPr>
          <p:cNvPr id="89" name="Oval 88"/>
          <p:cNvSpPr/>
          <p:nvPr/>
        </p:nvSpPr>
        <p:spPr>
          <a:xfrm>
            <a:off x="792163" y="4731106"/>
            <a:ext cx="1314450" cy="1314450"/>
          </a:xfrm>
          <a:prstGeom prst="ellipse">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Rounded Rectangle 90"/>
          <p:cNvSpPr/>
          <p:nvPr/>
        </p:nvSpPr>
        <p:spPr>
          <a:xfrm>
            <a:off x="2694305" y="5693687"/>
            <a:ext cx="5011420" cy="652937"/>
          </a:xfrm>
          <a:prstGeom prst="roundRect">
            <a:avLst>
              <a:gd name="adj" fmla="val 50000"/>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b="1" dirty="0"/>
              <a:t>Talk about where events happened.</a:t>
            </a:r>
          </a:p>
        </p:txBody>
      </p:sp>
      <p:sp>
        <p:nvSpPr>
          <p:cNvPr id="93" name="Oval 92"/>
          <p:cNvSpPr/>
          <p:nvPr/>
        </p:nvSpPr>
        <p:spPr>
          <a:xfrm>
            <a:off x="7048500" y="5110422"/>
            <a:ext cx="1314450" cy="1314450"/>
          </a:xfrm>
          <a:prstGeom prst="ellipse">
            <a:avLst/>
          </a:prstGeom>
          <a:solidFill>
            <a:schemeClr val="bg1"/>
          </a:solidFill>
          <a:ln w="38100">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 name="Group 9"/>
          <p:cNvGrpSpPr/>
          <p:nvPr/>
        </p:nvGrpSpPr>
        <p:grpSpPr>
          <a:xfrm>
            <a:off x="960754" y="561975"/>
            <a:ext cx="1065178" cy="938231"/>
            <a:chOff x="600949" y="1117822"/>
            <a:chExt cx="2240452" cy="1973437"/>
          </a:xfrm>
        </p:grpSpPr>
        <p:pic>
          <p:nvPicPr>
            <p:cNvPr id="95" name="Picture 9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0949" y="1117822"/>
              <a:ext cx="2240452" cy="1682606"/>
            </a:xfrm>
            <a:prstGeom prst="rect">
              <a:avLst/>
            </a:prstGeom>
          </p:spPr>
        </p:pic>
        <p:pic>
          <p:nvPicPr>
            <p:cNvPr id="96" name="Picture 9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81267" y="1719798"/>
              <a:ext cx="1372378" cy="1371461"/>
            </a:xfrm>
            <a:prstGeom prst="rect">
              <a:avLst/>
            </a:prstGeom>
          </p:spPr>
        </p:pic>
      </p:grpSp>
      <p:pic>
        <p:nvPicPr>
          <p:cNvPr id="97" name="Picture 9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40826" y="871512"/>
            <a:ext cx="555198" cy="1043341"/>
          </a:xfrm>
          <a:prstGeom prst="rect">
            <a:avLst/>
          </a:prstGeom>
        </p:spPr>
      </p:pic>
      <p:pic>
        <p:nvPicPr>
          <p:cNvPr id="98" name="Picture 97"/>
          <p:cNvPicPr>
            <a:picLocks noChangeAspect="1"/>
          </p:cNvPicPr>
          <p:nvPr/>
        </p:nvPicPr>
        <p:blipFill rotWithShape="1">
          <a:blip r:embed="rId5" cstate="screen">
            <a:extLst>
              <a:ext uri="{28A0092B-C50C-407E-A947-70E740481C1C}">
                <a14:useLocalDpi xmlns:a14="http://schemas.microsoft.com/office/drawing/2010/main"/>
              </a:ext>
            </a:extLst>
          </a:blip>
          <a:srcRect l="-36309" t="-4725" r="-38774"/>
          <a:stretch/>
        </p:blipFill>
        <p:spPr>
          <a:xfrm>
            <a:off x="810244" y="1839362"/>
            <a:ext cx="1278287" cy="1278288"/>
          </a:xfrm>
          <a:prstGeom prst="ellipse">
            <a:avLst/>
          </a:prstGeom>
        </p:spPr>
      </p:pic>
      <p:pic>
        <p:nvPicPr>
          <p:cNvPr id="99" name="Picture 9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030418" y="2311313"/>
            <a:ext cx="1213672" cy="1131870"/>
          </a:xfrm>
          <a:prstGeom prst="rect">
            <a:avLst/>
          </a:prstGeom>
        </p:spPr>
      </p:pic>
      <p:pic>
        <p:nvPicPr>
          <p:cNvPr id="100" name="Picture 99"/>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58297" y="3505480"/>
            <a:ext cx="1112437" cy="835454"/>
          </a:xfrm>
          <a:prstGeom prst="rect">
            <a:avLst/>
          </a:prstGeom>
        </p:spPr>
      </p:pic>
      <p:grpSp>
        <p:nvGrpSpPr>
          <p:cNvPr id="11" name="Group 10"/>
          <p:cNvGrpSpPr/>
          <p:nvPr/>
        </p:nvGrpSpPr>
        <p:grpSpPr>
          <a:xfrm>
            <a:off x="6998325" y="3660646"/>
            <a:ext cx="1331741" cy="1308314"/>
            <a:chOff x="0" y="999549"/>
            <a:chExt cx="2243031" cy="2203574"/>
          </a:xfrm>
        </p:grpSpPr>
        <p:pic>
          <p:nvPicPr>
            <p:cNvPr id="101" name="Picture 100"/>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0" y="1130053"/>
              <a:ext cx="1555701" cy="1934570"/>
            </a:xfrm>
            <a:prstGeom prst="rect">
              <a:avLst/>
            </a:prstGeom>
          </p:spPr>
        </p:pic>
        <p:pic>
          <p:nvPicPr>
            <p:cNvPr id="102" name="Picture 101"/>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17965" y="999549"/>
              <a:ext cx="1425066" cy="2203574"/>
            </a:xfrm>
            <a:prstGeom prst="rect">
              <a:avLst/>
            </a:prstGeom>
          </p:spPr>
        </p:pic>
      </p:grpSp>
      <p:pic>
        <p:nvPicPr>
          <p:cNvPr id="103" name="Picture 102"/>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119984" y="4830079"/>
            <a:ext cx="668714" cy="1116504"/>
          </a:xfrm>
          <a:prstGeom prst="rect">
            <a:avLst/>
          </a:prstGeom>
        </p:spPr>
      </p:pic>
      <p:pic>
        <p:nvPicPr>
          <p:cNvPr id="104" name="Picture 103"/>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7308781" y="5205198"/>
            <a:ext cx="819288" cy="1118738"/>
          </a:xfrm>
          <a:prstGeom prst="rect">
            <a:avLst/>
          </a:prstGeom>
        </p:spPr>
      </p:pic>
    </p:spTree>
    <p:extLst>
      <p:ext uri="{BB962C8B-B14F-4D97-AF65-F5344CB8AC3E}">
        <p14:creationId xmlns:p14="http://schemas.microsoft.com/office/powerpoint/2010/main" val="16879522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498</TotalTime>
  <Words>1080</Words>
  <Application>Microsoft Office PowerPoint</Application>
  <PresentationFormat>On-screen Show (4:3)</PresentationFormat>
  <Paragraphs>102</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Twinkl</vt:lpstr>
      <vt:lpstr>Calibri</vt:lpstr>
      <vt:lpstr>Office Theme</vt:lpstr>
      <vt:lpstr>PowerPoint Presentation</vt:lpstr>
      <vt:lpstr>What Is a Diary Entry?</vt:lpstr>
      <vt:lpstr>Writing a Diary</vt:lpstr>
      <vt:lpstr>Writing a Diary</vt:lpstr>
      <vt:lpstr>Writing a Diary</vt:lpstr>
      <vt:lpstr>Writing a Diary</vt:lpstr>
      <vt:lpstr>Writing a Diary</vt:lpstr>
      <vt:lpstr>Writing a Diary</vt:lpstr>
      <vt:lpstr>Writing a Diary</vt:lpstr>
      <vt:lpstr>Writing a Diary</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Georgia Chappell</dc:creator>
  <cp:lastModifiedBy>Georgia Chappell</cp:lastModifiedBy>
  <cp:revision>30</cp:revision>
  <dcterms:created xsi:type="dcterms:W3CDTF">2019-12-10T09:08:17Z</dcterms:created>
  <dcterms:modified xsi:type="dcterms:W3CDTF">2019-12-13T09:16:24Z</dcterms:modified>
</cp:coreProperties>
</file>