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0" r:id="rId3"/>
    <p:sldId id="261" r:id="rId4"/>
    <p:sldId id="262" r:id="rId5"/>
    <p:sldId id="263" r:id="rId6"/>
    <p:sldId id="368" r:id="rId7"/>
    <p:sldId id="400" r:id="rId8"/>
    <p:sldId id="369" r:id="rId9"/>
    <p:sldId id="370" r:id="rId10"/>
    <p:sldId id="371" r:id="rId11"/>
    <p:sldId id="372" r:id="rId12"/>
    <p:sldId id="373" r:id="rId13"/>
    <p:sldId id="374" r:id="rId14"/>
    <p:sldId id="375" r:id="rId15"/>
    <p:sldId id="376" r:id="rId16"/>
    <p:sldId id="377" r:id="rId17"/>
    <p:sldId id="378" r:id="rId18"/>
    <p:sldId id="379" r:id="rId19"/>
    <p:sldId id="380" r:id="rId20"/>
    <p:sldId id="381" r:id="rId21"/>
    <p:sldId id="382" r:id="rId22"/>
    <p:sldId id="383" r:id="rId23"/>
    <p:sldId id="277" r:id="rId24"/>
    <p:sldId id="390" r:id="rId25"/>
    <p:sldId id="361" r:id="rId26"/>
    <p:sldId id="384" r:id="rId27"/>
    <p:sldId id="385" r:id="rId28"/>
    <p:sldId id="386" r:id="rId29"/>
    <p:sldId id="387" r:id="rId30"/>
    <p:sldId id="388" r:id="rId31"/>
    <p:sldId id="389" r:id="rId32"/>
    <p:sldId id="367" r:id="rId33"/>
    <p:sldId id="264" r:id="rId34"/>
  </p:sldIdLst>
  <p:sldSz cx="9144000" cy="6858000" type="screen4x3"/>
  <p:notesSz cx="6858000" cy="9144000"/>
  <p:embeddedFontLst>
    <p:embeddedFont>
      <p:font typeface="Twinkl" pitchFamily="2" charset="0"/>
      <p:regular r:id="rId38"/>
      <p:bold r:id="rId39"/>
    </p:embeddedFont>
    <p:embeddedFont>
      <p:font typeface="Sassoon Infant Rg" panose="02000503030000020003" pitchFamily="50" charset="0"/>
      <p:regular r:id="rId40"/>
      <p:bold r:id="rId41"/>
    </p:embeddedFont>
    <p:embeddedFont>
      <p:font typeface="Tuffy" panose="020B0603060100000000" pitchFamily="34" charset="0"/>
      <p:regular r:id="rId42"/>
      <p:bold r:id="rId43"/>
      <p:italic r:id="rId4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085B"/>
    <a:srgbClr val="1D8105"/>
    <a:srgbClr val="FFE961"/>
    <a:srgbClr val="EE7918"/>
    <a:srgbClr val="97B372"/>
    <a:srgbClr val="000000"/>
    <a:srgbClr val="EAC401"/>
    <a:srgbClr val="C28B5D"/>
    <a:srgbClr val="B1855E"/>
    <a:srgbClr val="9468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06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864" y="114"/>
      </p:cViewPr>
      <p:guideLst>
        <p:guide orient="horz" pos="2160"/>
        <p:guide pos="2880"/>
        <p:guide pos="317"/>
        <p:guide pos="476"/>
        <p:guide pos="5284"/>
        <p:guide pos="5443"/>
        <p:guide orient="horz" pos="346"/>
        <p:guide orient="horz" pos="482"/>
        <p:guide orient="horz" pos="3997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4" Type="http://schemas.openxmlformats.org/officeDocument/2006/relationships/font" Target="fonts/font7.fntdata"/><Relationship Id="rId43" Type="http://schemas.openxmlformats.org/officeDocument/2006/relationships/font" Target="fonts/font6.fntdata"/><Relationship Id="rId42" Type="http://schemas.openxmlformats.org/officeDocument/2006/relationships/font" Target="fonts/font5.fntdata"/><Relationship Id="rId41" Type="http://schemas.openxmlformats.org/officeDocument/2006/relationships/font" Target="fonts/font4.fntdata"/><Relationship Id="rId40" Type="http://schemas.openxmlformats.org/officeDocument/2006/relationships/font" Target="fonts/font3.fntdata"/><Relationship Id="rId4" Type="http://schemas.openxmlformats.org/officeDocument/2006/relationships/slide" Target="slides/slide2.xml"/><Relationship Id="rId39" Type="http://schemas.openxmlformats.org/officeDocument/2006/relationships/font" Target="fonts/font2.fntdata"/><Relationship Id="rId38" Type="http://schemas.openxmlformats.org/officeDocument/2006/relationships/font" Target="fonts/font1.fntdata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pic>
        <p:nvPicPr>
          <p:cNvPr id="6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pic>
        <p:nvPicPr>
          <p:cNvPr id="6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pic>
        <p:nvPicPr>
          <p:cNvPr id="6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pic>
        <p:nvPicPr>
          <p:cNvPr id="6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11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252000" tIns="252000" rIns="252000" bIns="252000" numCol="1" anchor="ctr" anchorCtr="1" compatLnSpc="1"/>
          <a:lstStyle/>
          <a:p>
            <a:pPr lvl="0"/>
            <a:r>
              <a:rPr lang="en-US" altLang="en-US" dirty="0"/>
              <a:t>Click to edit Master title style</a:t>
            </a:r>
            <a:endParaRPr lang="en-US" alt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252000" tIns="252000" rIns="252000" bIns="252000" numCol="1" anchor="t" anchorCtr="0" compatLnSpc="1"/>
          <a:lstStyle/>
          <a:p>
            <a:pPr lvl="0"/>
            <a:r>
              <a:rPr lang="en-US" altLang="en-US"/>
              <a:t>Click to edit Master text styles</a:t>
            </a:r>
            <a:endParaRPr lang="en-US" altLang="en-US"/>
          </a:p>
          <a:p>
            <a:pPr lvl="1"/>
            <a:r>
              <a:rPr lang="en-US" altLang="en-US"/>
              <a:t>Second level</a:t>
            </a:r>
            <a:endParaRPr lang="en-US" altLang="en-US"/>
          </a:p>
          <a:p>
            <a:pPr lvl="2"/>
            <a:r>
              <a:rPr lang="en-US" altLang="en-US"/>
              <a:t>Third level</a:t>
            </a:r>
            <a:endParaRPr lang="en-US" altLang="en-US"/>
          </a:p>
          <a:p>
            <a:pPr lvl="3"/>
            <a:r>
              <a:rPr lang="en-US" altLang="en-US"/>
              <a:t>Fourth level</a:t>
            </a:r>
            <a:endParaRPr lang="en-US" altLang="en-US"/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image" Target="../media/image13.png"/><Relationship Id="rId1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9.png"/><Relationship Id="rId3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7.jpeg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dirty="0">
                <a:solidFill>
                  <a:srgbClr val="FFFFFF"/>
                </a:solidFill>
                <a:latin typeface="Tuffy" panose="020B0603060100000000" pitchFamily="34" charset="0"/>
              </a:rPr>
              <a:t>Year One</a:t>
            </a:r>
            <a:endParaRPr lang="en-GB" altLang="en-US" dirty="0">
              <a:solidFill>
                <a:srgbClr val="FFFFFF"/>
              </a:solidFill>
              <a:latin typeface="Tuffy" panose="020B0603060100000000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E622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4" name="TextBox 10"/>
          <p:cNvSpPr txBox="1">
            <a:spLocks noChangeArrowheads="1"/>
          </p:cNvSpPr>
          <p:nvPr/>
        </p:nvSpPr>
        <p:spPr bwMode="auto">
          <a:xfrm>
            <a:off x="1498600" y="6464300"/>
            <a:ext cx="6138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 </a:t>
            </a:r>
            <a:r>
              <a:rPr lang="en-GB" altLang="en-US" sz="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Year 2 | Measurement | </a:t>
            </a:r>
            <a:r>
              <a:rPr lang="en-GB" altLang="en-US" sz="8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Telling the Time </a:t>
            </a:r>
            <a:r>
              <a:rPr lang="en-GB" altLang="en-US" sz="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Lesson 1 of 4: Race Against the Clock</a:t>
            </a:r>
            <a:endParaRPr lang="en-GB" altLang="en-US" sz="8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5" name="Title 17"/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5400" dirty="0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endParaRPr lang="en-GB" altLang="en-US" sz="5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6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Measurement</a:t>
            </a: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417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sp>
        <p:nvSpPr>
          <p:cNvPr id="19460" name="Title 1"/>
          <p:cNvSpPr txBox="1"/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Success Criteria</a:t>
            </a:r>
            <a:endParaRPr lang="en-US" altLang="en-US" sz="3600" b="1" dirty="0"/>
          </a:p>
        </p:txBody>
      </p:sp>
      <p:sp>
        <p:nvSpPr>
          <p:cNvPr id="19461" name="Title 1"/>
          <p:cNvSpPr txBox="1"/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Aim</a:t>
            </a:r>
            <a:endParaRPr lang="en-US" altLang="en-US" sz="3600" b="1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To show quarter past and quarter to times on a clock.</a:t>
            </a:r>
            <a:endParaRPr lang="en-GB" dirty="0"/>
          </a:p>
        </p:txBody>
      </p:sp>
      <p:sp>
        <p:nvSpPr>
          <p:cNvPr id="19463" name="Content Placeholder 15"/>
          <p:cNvSpPr txBox="1"/>
          <p:nvPr/>
        </p:nvSpPr>
        <p:spPr bwMode="auto">
          <a:xfrm>
            <a:off x="628650" y="3467099"/>
            <a:ext cx="7886700" cy="2266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en-GB" altLang="en-US" dirty="0"/>
              <a:t>I can read quarter past times on a clock.</a:t>
            </a:r>
            <a:endParaRPr lang="en-GB" altLang="en-US" dirty="0"/>
          </a:p>
          <a:p>
            <a:pPr fontAlgn="base">
              <a:spcAft>
                <a:spcPct val="0"/>
              </a:spcAft>
            </a:pPr>
            <a:r>
              <a:rPr lang="en-GB" altLang="en-US" dirty="0"/>
              <a:t>I can read quarter to times on a clock.</a:t>
            </a:r>
            <a:endParaRPr lang="en-GB" altLang="en-US" dirty="0"/>
          </a:p>
          <a:p>
            <a:pPr fontAlgn="base">
              <a:spcAft>
                <a:spcPct val="0"/>
              </a:spcAft>
            </a:pPr>
            <a:r>
              <a:rPr lang="en-GB" altLang="en-US" dirty="0"/>
              <a:t>I can make quarter past times on a clock.</a:t>
            </a:r>
            <a:endParaRPr lang="en-GB" altLang="en-US" dirty="0"/>
          </a:p>
          <a:p>
            <a:pPr fontAlgn="base">
              <a:spcAft>
                <a:spcPct val="0"/>
              </a:spcAft>
            </a:pPr>
            <a:r>
              <a:rPr lang="en-GB" altLang="en-US" dirty="0"/>
              <a:t>I can make quarter to times on a clock.</a:t>
            </a:r>
            <a:endParaRPr lang="en-GB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an hour </a:t>
            </a:r>
            <a:r>
              <a:rPr lang="en-GB" b="1" dirty="0">
                <a:solidFill>
                  <a:schemeClr val="tx1"/>
                </a:solidFill>
              </a:rPr>
              <a:t>too slow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54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4 o’clock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an hour </a:t>
            </a:r>
            <a:r>
              <a:rPr lang="en-GB" b="1" dirty="0">
                <a:solidFill>
                  <a:schemeClr val="tx1"/>
                </a:solidFill>
              </a:rPr>
              <a:t>too slow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10800000"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153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half past 9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an hour </a:t>
            </a:r>
            <a:r>
              <a:rPr lang="en-GB" b="1" dirty="0">
                <a:solidFill>
                  <a:schemeClr val="tx1"/>
                </a:solidFill>
              </a:rPr>
              <a:t>too slow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90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6 o’clock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an hour </a:t>
            </a:r>
            <a:r>
              <a:rPr lang="en-GB" b="1" dirty="0">
                <a:solidFill>
                  <a:schemeClr val="tx1"/>
                </a:solidFill>
              </a:rPr>
              <a:t>too slow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10800000"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45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half past 3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an hour </a:t>
            </a:r>
            <a:r>
              <a:rPr lang="en-GB" b="1" dirty="0">
                <a:solidFill>
                  <a:schemeClr val="tx1"/>
                </a:solidFill>
              </a:rPr>
              <a:t>too slow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180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11 o’clock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an hour </a:t>
            </a:r>
            <a:r>
              <a:rPr lang="en-GB" b="1" dirty="0">
                <a:solidFill>
                  <a:schemeClr val="tx1"/>
                </a:solidFill>
              </a:rPr>
              <a:t>too slow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10800000"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117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half past 7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half an hour </a:t>
            </a:r>
            <a:r>
              <a:rPr lang="en-GB" b="1" dirty="0">
                <a:solidFill>
                  <a:schemeClr val="tx1"/>
                </a:solidFill>
              </a:rPr>
              <a:t>too fast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72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half past 3</a:t>
            </a:r>
            <a:endParaRPr lang="en-GB" sz="2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10800000"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6300000">
            <a:off x="4512584" y="2777237"/>
            <a:ext cx="136736" cy="17566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half an hour </a:t>
            </a:r>
            <a:r>
              <a:rPr lang="en-GB" b="1" dirty="0">
                <a:solidFill>
                  <a:schemeClr val="tx1"/>
                </a:solidFill>
              </a:rPr>
              <a:t>too fast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10800000"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9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12 o’clock</a:t>
            </a:r>
            <a:endParaRPr lang="en-GB" sz="2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>
            <a:off x="4517335" y="2312727"/>
            <a:ext cx="116936" cy="267840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>
            <a:off x="4514959" y="2777237"/>
            <a:ext cx="136736" cy="17566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half an hour </a:t>
            </a:r>
            <a:r>
              <a:rPr lang="en-GB" b="1" dirty="0">
                <a:solidFill>
                  <a:schemeClr val="tx1"/>
                </a:solidFill>
              </a:rPr>
              <a:t>too fast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18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half past 12</a:t>
            </a:r>
            <a:endParaRPr lang="en-GB" sz="2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10800000"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900000">
            <a:off x="4512584" y="2777237"/>
            <a:ext cx="136736" cy="17566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2038747"/>
            <a:ext cx="5371070" cy="33583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038747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6646" y="721826"/>
            <a:ext cx="27507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Out of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driver’s clocks are all half an hour </a:t>
            </a:r>
            <a:r>
              <a:rPr lang="en-GB" b="1" dirty="0">
                <a:solidFill>
                  <a:schemeClr val="tx1"/>
                </a:solidFill>
              </a:rPr>
              <a:t>too fast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say what the correct times should be?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10800000">
            <a:off x="4514960" y="2312727"/>
            <a:ext cx="116936" cy="2678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20700000">
            <a:off x="4512584" y="2777237"/>
            <a:ext cx="136736" cy="175666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045808" y="2147720"/>
            <a:ext cx="2207776" cy="2207776"/>
          </a:xfrm>
          <a:prstGeom prst="ellipse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11 o’clock</a:t>
            </a:r>
            <a:endParaRPr lang="en-GB" sz="2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>
            <a:off x="4506008" y="2312727"/>
            <a:ext cx="116936" cy="267840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19800000">
            <a:off x="4503632" y="2777237"/>
            <a:ext cx="136736" cy="17566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687697" y="721826"/>
            <a:ext cx="376866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Telling the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We use clocks to help us to tell the time.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2400" y="1812176"/>
            <a:ext cx="3236523" cy="323364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1800000">
            <a:off x="2171246" y="2550666"/>
            <a:ext cx="136736" cy="175666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>
            <a:off x="2164670" y="2086156"/>
            <a:ext cx="116936" cy="2678402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V="1">
            <a:off x="2611395" y="2457586"/>
            <a:ext cx="1678865" cy="326803"/>
          </a:xfrm>
          <a:prstGeom prst="straightConnector1">
            <a:avLst/>
          </a:prstGeom>
          <a:ln w="38100">
            <a:solidFill>
              <a:srgbClr val="C8085B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4290260" y="2072152"/>
            <a:ext cx="393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small hand tells us what hour it is. We call this the </a:t>
            </a:r>
            <a:r>
              <a:rPr lang="en-GB" b="1" dirty="0">
                <a:solidFill>
                  <a:srgbClr val="C8085B"/>
                </a:solidFill>
              </a:rPr>
              <a:t>hour hand</a:t>
            </a:r>
            <a:r>
              <a:rPr lang="en-GB" dirty="0"/>
              <a:t>.</a:t>
            </a:r>
            <a:endParaRPr lang="en-GB" dirty="0"/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2223138" y="3169823"/>
            <a:ext cx="2067122" cy="0"/>
          </a:xfrm>
          <a:prstGeom prst="straightConnector1">
            <a:avLst/>
          </a:prstGeom>
          <a:ln w="38100">
            <a:solidFill>
              <a:srgbClr val="EE7918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4290260" y="2819850"/>
            <a:ext cx="393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big hand tells us how many minutes past or to each hour it is. We call this the </a:t>
            </a:r>
            <a:r>
              <a:rPr lang="en-GB" b="1" dirty="0">
                <a:solidFill>
                  <a:schemeClr val="accent6"/>
                </a:solidFill>
              </a:rPr>
              <a:t>minute hand</a:t>
            </a:r>
            <a:r>
              <a:rPr lang="en-GB" dirty="0"/>
              <a:t>.</a:t>
            </a:r>
            <a:endParaRPr lang="en-GB" dirty="0"/>
          </a:p>
        </p:txBody>
      </p:sp>
      <p:sp>
        <p:nvSpPr>
          <p:cNvPr id="23" name="Rounded Rectangle 22"/>
          <p:cNvSpPr/>
          <p:nvPr/>
        </p:nvSpPr>
        <p:spPr>
          <a:xfrm>
            <a:off x="3993160" y="3884103"/>
            <a:ext cx="4228060" cy="2122414"/>
          </a:xfrm>
          <a:prstGeom prst="roundRect">
            <a:avLst>
              <a:gd name="adj" fmla="val 3624"/>
            </a:avLst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When the minute hand points straight up to the number 12, it is an o'clock time. This is when a new hour starts. </a:t>
            </a:r>
            <a:endParaRPr lang="en-GB" dirty="0">
              <a:solidFill>
                <a:schemeClr val="tx1"/>
              </a:solidFill>
            </a:endParaRPr>
          </a:p>
          <a:p>
            <a:pPr algn="ctr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When the minute hand points down to the number 6, it is a half past time. This is halfway to the next hour. 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6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5" grpId="0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53738" y="2086064"/>
            <a:ext cx="3236523" cy="3233648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3147088" y="2266594"/>
            <a:ext cx="2864098" cy="2877899"/>
          </a:xfrm>
          <a:prstGeom prst="ellipse">
            <a:avLst/>
          </a:prstGeom>
          <a:solidFill>
            <a:schemeClr val="accent5"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687697" y="721826"/>
            <a:ext cx="376866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Telling the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clock face is a circle.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>
            <a:off x="4514960" y="2338649"/>
            <a:ext cx="116936" cy="26784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>
            <a:off x="4512584" y="2803159"/>
            <a:ext cx="136736" cy="175666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0" y="5446114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In one hour, the minute hand travels all the way around the circle and back to the beginning.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53738" y="2086064"/>
            <a:ext cx="3236523" cy="3233648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3147007" y="2257070"/>
            <a:ext cx="1424993" cy="2883339"/>
          </a:xfrm>
          <a:custGeom>
            <a:avLst/>
            <a:gdLst>
              <a:gd name="connsiteX0" fmla="*/ 1351530 w 1351530"/>
              <a:gd name="connsiteY0" fmla="*/ 0 h 2869729"/>
              <a:gd name="connsiteX1" fmla="*/ 1351530 w 1351530"/>
              <a:gd name="connsiteY1" fmla="*/ 2869729 h 2869729"/>
              <a:gd name="connsiteX2" fmla="*/ 1285631 w 1351530"/>
              <a:gd name="connsiteY2" fmla="*/ 2866385 h 2869729"/>
              <a:gd name="connsiteX3" fmla="*/ 0 w 1351530"/>
              <a:gd name="connsiteY3" fmla="*/ 1434864 h 2869729"/>
              <a:gd name="connsiteX4" fmla="*/ 1285631 w 1351530"/>
              <a:gd name="connsiteY4" fmla="*/ 3343 h 2869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1530" h="2869729">
                <a:moveTo>
                  <a:pt x="1351530" y="0"/>
                </a:moveTo>
                <a:lnTo>
                  <a:pt x="1351530" y="2869729"/>
                </a:lnTo>
                <a:lnTo>
                  <a:pt x="1285631" y="2866385"/>
                </a:lnTo>
                <a:cubicBezTo>
                  <a:pt x="563511" y="2792696"/>
                  <a:pt x="0" y="2179905"/>
                  <a:pt x="0" y="1434864"/>
                </a:cubicBezTo>
                <a:cubicBezTo>
                  <a:pt x="0" y="689824"/>
                  <a:pt x="563511" y="77032"/>
                  <a:pt x="1285631" y="3343"/>
                </a:cubicBezTo>
                <a:close/>
              </a:path>
            </a:pathLst>
          </a:custGeom>
          <a:solidFill>
            <a:schemeClr val="accent5"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 11"/>
          <p:cNvSpPr/>
          <p:nvPr/>
        </p:nvSpPr>
        <p:spPr>
          <a:xfrm rot="10800000">
            <a:off x="4588903" y="2257070"/>
            <a:ext cx="1410946" cy="2883339"/>
          </a:xfrm>
          <a:custGeom>
            <a:avLst/>
            <a:gdLst>
              <a:gd name="connsiteX0" fmla="*/ 1351530 w 1351530"/>
              <a:gd name="connsiteY0" fmla="*/ 0 h 2869729"/>
              <a:gd name="connsiteX1" fmla="*/ 1351530 w 1351530"/>
              <a:gd name="connsiteY1" fmla="*/ 2869729 h 2869729"/>
              <a:gd name="connsiteX2" fmla="*/ 1285631 w 1351530"/>
              <a:gd name="connsiteY2" fmla="*/ 2866385 h 2869729"/>
              <a:gd name="connsiteX3" fmla="*/ 0 w 1351530"/>
              <a:gd name="connsiteY3" fmla="*/ 1434864 h 2869729"/>
              <a:gd name="connsiteX4" fmla="*/ 1285631 w 1351530"/>
              <a:gd name="connsiteY4" fmla="*/ 3343 h 2869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1530" h="2869729">
                <a:moveTo>
                  <a:pt x="1351530" y="0"/>
                </a:moveTo>
                <a:lnTo>
                  <a:pt x="1351530" y="2869729"/>
                </a:lnTo>
                <a:lnTo>
                  <a:pt x="1285631" y="2866385"/>
                </a:lnTo>
                <a:cubicBezTo>
                  <a:pt x="563511" y="2792696"/>
                  <a:pt x="0" y="2179905"/>
                  <a:pt x="0" y="1434864"/>
                </a:cubicBezTo>
                <a:cubicBezTo>
                  <a:pt x="0" y="689824"/>
                  <a:pt x="563511" y="77032"/>
                  <a:pt x="1285631" y="3343"/>
                </a:cubicBezTo>
                <a:close/>
              </a:path>
            </a:pathLst>
          </a:custGeom>
          <a:solidFill>
            <a:schemeClr val="accent6"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687697" y="721826"/>
            <a:ext cx="376866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Telling the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clock face is a circle.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5650" y="5599479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In half an hour, the minute hand travels halfway around the circle. 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4666222" y="3420438"/>
            <a:ext cx="1135436" cy="668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half an hour</a:t>
            </a:r>
            <a:endParaRPr lang="en-GB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78336" y="3429000"/>
            <a:ext cx="1135436" cy="668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70C0"/>
                </a:solidFill>
              </a:rPr>
              <a:t>half an hour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>
            <a:off x="4514960" y="2348870"/>
            <a:ext cx="116936" cy="26784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>
            <a:off x="4512584" y="2813380"/>
            <a:ext cx="136736" cy="17566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53738" y="2200979"/>
            <a:ext cx="3236523" cy="3233648"/>
          </a:xfrm>
          <a:prstGeom prst="rect">
            <a:avLst/>
          </a:prstGeom>
        </p:spPr>
      </p:pic>
      <p:sp>
        <p:nvSpPr>
          <p:cNvPr id="23" name="Freeform 22"/>
          <p:cNvSpPr/>
          <p:nvPr/>
        </p:nvSpPr>
        <p:spPr>
          <a:xfrm>
            <a:off x="3148007" y="2371985"/>
            <a:ext cx="1424993" cy="1441669"/>
          </a:xfrm>
          <a:custGeom>
            <a:avLst/>
            <a:gdLst>
              <a:gd name="connsiteX0" fmla="*/ 1424993 w 1424993"/>
              <a:gd name="connsiteY0" fmla="*/ 0 h 1441669"/>
              <a:gd name="connsiteX1" fmla="*/ 1424993 w 1424993"/>
              <a:gd name="connsiteY1" fmla="*/ 1441669 h 1441669"/>
              <a:gd name="connsiteX2" fmla="*/ 0 w 1424993"/>
              <a:gd name="connsiteY2" fmla="*/ 1441669 h 1441669"/>
              <a:gd name="connsiteX3" fmla="*/ 1355512 w 1424993"/>
              <a:gd name="connsiteY3" fmla="*/ 3359 h 1441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4993" h="1441669">
                <a:moveTo>
                  <a:pt x="1424993" y="0"/>
                </a:moveTo>
                <a:lnTo>
                  <a:pt x="1424993" y="1441669"/>
                </a:lnTo>
                <a:lnTo>
                  <a:pt x="0" y="1441669"/>
                </a:lnTo>
                <a:cubicBezTo>
                  <a:pt x="0" y="693096"/>
                  <a:pt x="594141" y="77397"/>
                  <a:pt x="1355512" y="3359"/>
                </a:cubicBezTo>
                <a:close/>
              </a:path>
            </a:pathLst>
          </a:custGeom>
          <a:solidFill>
            <a:schemeClr val="accent5"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 21"/>
          <p:cNvSpPr/>
          <p:nvPr/>
        </p:nvSpPr>
        <p:spPr>
          <a:xfrm rot="10800000">
            <a:off x="4595432" y="2371985"/>
            <a:ext cx="1410946" cy="1441669"/>
          </a:xfrm>
          <a:custGeom>
            <a:avLst/>
            <a:gdLst>
              <a:gd name="connsiteX0" fmla="*/ 1410946 w 1410946"/>
              <a:gd name="connsiteY0" fmla="*/ 1441669 h 1441669"/>
              <a:gd name="connsiteX1" fmla="*/ 1342150 w 1410946"/>
              <a:gd name="connsiteY1" fmla="*/ 1438309 h 1441669"/>
              <a:gd name="connsiteX2" fmla="*/ 6791 w 1410946"/>
              <a:gd name="connsiteY2" fmla="*/ 138700 h 1441669"/>
              <a:gd name="connsiteX3" fmla="*/ 0 w 1410946"/>
              <a:gd name="connsiteY3" fmla="*/ 0 h 1441669"/>
              <a:gd name="connsiteX4" fmla="*/ 1410946 w 1410946"/>
              <a:gd name="connsiteY4" fmla="*/ 0 h 1441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0946" h="1441669">
                <a:moveTo>
                  <a:pt x="1410946" y="1441669"/>
                </a:moveTo>
                <a:lnTo>
                  <a:pt x="1342150" y="1438309"/>
                </a:lnTo>
                <a:cubicBezTo>
                  <a:pt x="635401" y="1368898"/>
                  <a:pt x="74183" y="823420"/>
                  <a:pt x="6791" y="138700"/>
                </a:cubicBezTo>
                <a:lnTo>
                  <a:pt x="0" y="0"/>
                </a:lnTo>
                <a:lnTo>
                  <a:pt x="1410946" y="0"/>
                </a:lnTo>
                <a:close/>
              </a:path>
            </a:pathLst>
          </a:custGeom>
          <a:solidFill>
            <a:schemeClr val="accent6"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reeform 24"/>
          <p:cNvSpPr/>
          <p:nvPr/>
        </p:nvSpPr>
        <p:spPr>
          <a:xfrm rot="16200000">
            <a:off x="3130717" y="3817127"/>
            <a:ext cx="1424993" cy="1441669"/>
          </a:xfrm>
          <a:custGeom>
            <a:avLst/>
            <a:gdLst>
              <a:gd name="connsiteX0" fmla="*/ 1424993 w 1424993"/>
              <a:gd name="connsiteY0" fmla="*/ 0 h 1441669"/>
              <a:gd name="connsiteX1" fmla="*/ 1424993 w 1424993"/>
              <a:gd name="connsiteY1" fmla="*/ 1441669 h 1441669"/>
              <a:gd name="connsiteX2" fmla="*/ 0 w 1424993"/>
              <a:gd name="connsiteY2" fmla="*/ 1441669 h 1441669"/>
              <a:gd name="connsiteX3" fmla="*/ 1355512 w 1424993"/>
              <a:gd name="connsiteY3" fmla="*/ 3359 h 1441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4993" h="1441669">
                <a:moveTo>
                  <a:pt x="1424993" y="0"/>
                </a:moveTo>
                <a:lnTo>
                  <a:pt x="1424993" y="1441669"/>
                </a:lnTo>
                <a:lnTo>
                  <a:pt x="0" y="1441669"/>
                </a:lnTo>
                <a:cubicBezTo>
                  <a:pt x="0" y="693096"/>
                  <a:pt x="594141" y="77397"/>
                  <a:pt x="1355512" y="3359"/>
                </a:cubicBezTo>
                <a:close/>
              </a:path>
            </a:pathLst>
          </a:custGeom>
          <a:solidFill>
            <a:srgbClr val="1D8105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26"/>
          <p:cNvSpPr/>
          <p:nvPr/>
        </p:nvSpPr>
        <p:spPr>
          <a:xfrm rot="16200000">
            <a:off x="4589941" y="3812135"/>
            <a:ext cx="1410946" cy="1441669"/>
          </a:xfrm>
          <a:custGeom>
            <a:avLst/>
            <a:gdLst>
              <a:gd name="connsiteX0" fmla="*/ 1410946 w 1410946"/>
              <a:gd name="connsiteY0" fmla="*/ 1441669 h 1441669"/>
              <a:gd name="connsiteX1" fmla="*/ 1342150 w 1410946"/>
              <a:gd name="connsiteY1" fmla="*/ 1438309 h 1441669"/>
              <a:gd name="connsiteX2" fmla="*/ 6791 w 1410946"/>
              <a:gd name="connsiteY2" fmla="*/ 138700 h 1441669"/>
              <a:gd name="connsiteX3" fmla="*/ 0 w 1410946"/>
              <a:gd name="connsiteY3" fmla="*/ 0 h 1441669"/>
              <a:gd name="connsiteX4" fmla="*/ 1410946 w 1410946"/>
              <a:gd name="connsiteY4" fmla="*/ 0 h 1441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0946" h="1441669">
                <a:moveTo>
                  <a:pt x="1410946" y="1441669"/>
                </a:moveTo>
                <a:lnTo>
                  <a:pt x="1342150" y="1438309"/>
                </a:lnTo>
                <a:cubicBezTo>
                  <a:pt x="635401" y="1368898"/>
                  <a:pt x="74183" y="823420"/>
                  <a:pt x="6791" y="138700"/>
                </a:cubicBezTo>
                <a:lnTo>
                  <a:pt x="0" y="0"/>
                </a:lnTo>
                <a:lnTo>
                  <a:pt x="1410946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687697" y="721826"/>
            <a:ext cx="376866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Telling the Time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5650" y="5519183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In quarter of an hour, the minute hand travels a quarter of the way around the circle. 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4588902" y="2983874"/>
            <a:ext cx="11354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one quarter</a:t>
            </a:r>
            <a:endParaRPr lang="en-GB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96992" y="2988375"/>
            <a:ext cx="11354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70C0"/>
                </a:solidFill>
              </a:rPr>
              <a:t>one quarter</a:t>
            </a:r>
            <a:endParaRPr lang="en-GB" b="1" dirty="0">
              <a:solidFill>
                <a:srgbClr val="0070C0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81507" y="1476375"/>
            <a:ext cx="7706843" cy="566609"/>
            <a:chOff x="755649" y="5553393"/>
            <a:chExt cx="7706843" cy="550845"/>
          </a:xfrm>
        </p:grpSpPr>
        <p:sp>
          <p:nvSpPr>
            <p:cNvPr id="20" name="Rounded Rectangle 19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52000" rtlCol="0" anchor="ctr"/>
            <a:lstStyle/>
            <a:p>
              <a:r>
                <a:rPr lang="en-GB" dirty="0">
                  <a:solidFill>
                    <a:schemeClr val="tx1"/>
                  </a:solidFill>
                </a:rPr>
                <a:t>Where do you think the minute hand would travel to in quarter of an hour?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755649" y="5553393"/>
              <a:ext cx="727161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25"/>
          <p:cNvSpPr/>
          <p:nvPr/>
        </p:nvSpPr>
        <p:spPr>
          <a:xfrm>
            <a:off x="3453466" y="3896609"/>
            <a:ext cx="11354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1D8105"/>
                </a:solidFill>
              </a:rPr>
              <a:t>one quarter</a:t>
            </a:r>
            <a:endParaRPr lang="en-GB" b="1" dirty="0">
              <a:solidFill>
                <a:srgbClr val="1D8105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508604" y="3896084"/>
            <a:ext cx="11354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one quarter</a:t>
            </a:r>
            <a:endParaRPr lang="en-GB" b="1" dirty="0">
              <a:solidFill>
                <a:schemeClr val="accent1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>
            <a:off x="4514960" y="2474453"/>
            <a:ext cx="116936" cy="26784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>
            <a:off x="4512584" y="2938963"/>
            <a:ext cx="136736" cy="17566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2" grpId="0" animBg="1"/>
      <p:bldP spid="25" grpId="0" animBg="1"/>
      <p:bldP spid="27" grpId="0" animBg="1"/>
      <p:bldP spid="14" grpId="0"/>
      <p:bldP spid="17" grpId="0"/>
      <p:bldP spid="26" grpId="0"/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93133" y="1665520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87697" y="721826"/>
            <a:ext cx="376866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Telling the Time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5400000">
            <a:off x="2554355" y="1941301"/>
            <a:ext cx="116936" cy="26784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21042689">
            <a:off x="2551979" y="2405811"/>
            <a:ext cx="136736" cy="175666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10844" y="1665520"/>
            <a:ext cx="3236523" cy="323364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16200000">
            <a:off x="6372066" y="1941301"/>
            <a:ext cx="116936" cy="26784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21101874">
            <a:off x="6369690" y="2405811"/>
            <a:ext cx="136736" cy="1756668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917575" y="4977740"/>
            <a:ext cx="31963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When the minute hand points to the number 3, it is a </a:t>
            </a:r>
            <a:r>
              <a:rPr lang="en-GB" b="1" dirty="0"/>
              <a:t>quarter past </a:t>
            </a:r>
            <a:r>
              <a:rPr lang="en-GB" dirty="0"/>
              <a:t>time.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4810844" y="4977740"/>
            <a:ext cx="31963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When the minute hand points to the number 9, it is a </a:t>
            </a:r>
            <a:r>
              <a:rPr lang="en-GB" b="1" dirty="0"/>
              <a:t>quarter to </a:t>
            </a:r>
            <a:r>
              <a:rPr lang="en-GB" dirty="0"/>
              <a:t>time.</a:t>
            </a:r>
            <a:endParaRPr lang="en-GB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53738" y="2116079"/>
            <a:ext cx="3236523" cy="32336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87697" y="721826"/>
            <a:ext cx="376866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Telling the Time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>
            <a:off x="4514960" y="2368664"/>
            <a:ext cx="116936" cy="26784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>
            <a:off x="4512584" y="2833174"/>
            <a:ext cx="136736" cy="175666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208166" y="3523199"/>
            <a:ext cx="1495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quarter past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017199" y="5404036"/>
            <a:ext cx="11240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half past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99869" y="3523199"/>
            <a:ext cx="12538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quarter to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38225" y="1673446"/>
            <a:ext cx="898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o’clock</a:t>
            </a:r>
            <a:endParaRPr lang="en-GB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687697" y="721826"/>
            <a:ext cx="376866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Telling the Time</a:t>
            </a:r>
            <a:endParaRPr lang="en-GB" sz="4000" b="1" dirty="0">
              <a:latin typeface="Twinkl" pitchFamily="2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81507" y="1509799"/>
            <a:ext cx="7706843" cy="566609"/>
            <a:chOff x="755649" y="5553393"/>
            <a:chExt cx="7706843" cy="550845"/>
          </a:xfrm>
        </p:grpSpPr>
        <p:sp>
          <p:nvSpPr>
            <p:cNvPr id="20" name="Rounded Rectangle 19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52000" rtlCol="0" anchor="ctr"/>
            <a:lstStyle/>
            <a:p>
              <a:r>
                <a:rPr lang="en-GB" dirty="0">
                  <a:solidFill>
                    <a:schemeClr val="tx1"/>
                  </a:solidFill>
                </a:rPr>
                <a:t>Can you tell these times? Which clocks have a quarter past time and which clocks have a quarter to time?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755649" y="5553393"/>
              <a:ext cx="727161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13" name="Whole Class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810585" y="2201522"/>
            <a:ext cx="1618262" cy="1616824"/>
            <a:chOff x="2953738" y="2200979"/>
            <a:chExt cx="3236523" cy="3233648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53738" y="2200979"/>
              <a:ext cx="3236523" cy="3233648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>
              <a:fillRect/>
            </a:stretch>
          </p:blipFill>
          <p:spPr>
            <a:xfrm rot="5400000">
              <a:off x="4514959" y="2474453"/>
              <a:ext cx="116936" cy="2678401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>
              <a:fillRect/>
            </a:stretch>
          </p:blipFill>
          <p:spPr>
            <a:xfrm rot="2101450">
              <a:off x="4512584" y="2938963"/>
              <a:ext cx="136736" cy="1756668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2775883" y="2201522"/>
            <a:ext cx="1618262" cy="1616824"/>
            <a:chOff x="2953738" y="2200979"/>
            <a:chExt cx="3236523" cy="3233648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53738" y="2200979"/>
              <a:ext cx="3236523" cy="3233648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>
              <a:fillRect/>
            </a:stretch>
          </p:blipFill>
          <p:spPr>
            <a:xfrm rot="16200000">
              <a:off x="4514959" y="2474453"/>
              <a:ext cx="116936" cy="267840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>
              <a:fillRect/>
            </a:stretch>
          </p:blipFill>
          <p:spPr>
            <a:xfrm rot="3080516">
              <a:off x="4512583" y="2938963"/>
              <a:ext cx="136736" cy="1756667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4741181" y="2201522"/>
            <a:ext cx="1618262" cy="1616824"/>
            <a:chOff x="2953738" y="2200979"/>
            <a:chExt cx="3236523" cy="3233648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53738" y="2200979"/>
              <a:ext cx="3236523" cy="3233648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>
              <a:fillRect/>
            </a:stretch>
          </p:blipFill>
          <p:spPr>
            <a:xfrm rot="5400000">
              <a:off x="4514959" y="2474453"/>
              <a:ext cx="116936" cy="267840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>
              <a:fillRect/>
            </a:stretch>
          </p:blipFill>
          <p:spPr>
            <a:xfrm rot="13039216">
              <a:off x="4512584" y="2938963"/>
              <a:ext cx="136736" cy="1756668"/>
            </a:xfrm>
            <a:prstGeom prst="rect">
              <a:avLst/>
            </a:prstGeom>
          </p:spPr>
        </p:pic>
      </p:grpSp>
      <p:grpSp>
        <p:nvGrpSpPr>
          <p:cNvPr id="36" name="Group 35"/>
          <p:cNvGrpSpPr/>
          <p:nvPr/>
        </p:nvGrpSpPr>
        <p:grpSpPr>
          <a:xfrm>
            <a:off x="6706479" y="2201522"/>
            <a:ext cx="1618262" cy="1616824"/>
            <a:chOff x="2953738" y="2200979"/>
            <a:chExt cx="3236523" cy="3233648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53738" y="2200979"/>
              <a:ext cx="3236523" cy="3233648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>
              <a:fillRect/>
            </a:stretch>
          </p:blipFill>
          <p:spPr>
            <a:xfrm rot="16200000">
              <a:off x="4514959" y="2474453"/>
              <a:ext cx="116936" cy="2678401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>
              <a:fillRect/>
            </a:stretch>
          </p:blipFill>
          <p:spPr>
            <a:xfrm rot="380347">
              <a:off x="4512584" y="2938963"/>
              <a:ext cx="136736" cy="175666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840533" y="4279903"/>
            <a:ext cx="1618262" cy="1616824"/>
            <a:chOff x="2953738" y="2200979"/>
            <a:chExt cx="3236523" cy="3233648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53738" y="2200979"/>
              <a:ext cx="3236523" cy="3233648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>
              <a:fillRect/>
            </a:stretch>
          </p:blipFill>
          <p:spPr>
            <a:xfrm rot="5400000">
              <a:off x="4514959" y="2474453"/>
              <a:ext cx="116936" cy="2678401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>
              <a:fillRect/>
            </a:stretch>
          </p:blipFill>
          <p:spPr>
            <a:xfrm rot="16668713">
              <a:off x="4512583" y="2938963"/>
              <a:ext cx="136736" cy="1756667"/>
            </a:xfrm>
            <a:prstGeom prst="rect">
              <a:avLst/>
            </a:prstGeom>
          </p:spPr>
        </p:pic>
      </p:grpSp>
      <p:grpSp>
        <p:nvGrpSpPr>
          <p:cNvPr id="44" name="Group 43"/>
          <p:cNvGrpSpPr/>
          <p:nvPr/>
        </p:nvGrpSpPr>
        <p:grpSpPr>
          <a:xfrm>
            <a:off x="2805831" y="4279903"/>
            <a:ext cx="1618262" cy="1616824"/>
            <a:chOff x="2953738" y="2200979"/>
            <a:chExt cx="3236523" cy="3233648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53738" y="2200979"/>
              <a:ext cx="3236523" cy="3233648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>
              <a:fillRect/>
            </a:stretch>
          </p:blipFill>
          <p:spPr>
            <a:xfrm rot="16200000">
              <a:off x="4514959" y="2474453"/>
              <a:ext cx="116936" cy="2678401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>
              <a:fillRect/>
            </a:stretch>
          </p:blipFill>
          <p:spPr>
            <a:xfrm rot="17796259">
              <a:off x="4512583" y="2938963"/>
              <a:ext cx="136736" cy="1756667"/>
            </a:xfrm>
            <a:prstGeom prst="rect">
              <a:avLst/>
            </a:prstGeom>
          </p:spPr>
        </p:pic>
      </p:grpSp>
      <p:grpSp>
        <p:nvGrpSpPr>
          <p:cNvPr id="48" name="Group 47"/>
          <p:cNvGrpSpPr/>
          <p:nvPr/>
        </p:nvGrpSpPr>
        <p:grpSpPr>
          <a:xfrm>
            <a:off x="4771129" y="4279903"/>
            <a:ext cx="1618262" cy="1616824"/>
            <a:chOff x="2953738" y="2200979"/>
            <a:chExt cx="3236523" cy="3233648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53738" y="2200979"/>
              <a:ext cx="3236523" cy="3233648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>
              <a:fillRect/>
            </a:stretch>
          </p:blipFill>
          <p:spPr>
            <a:xfrm rot="5400000">
              <a:off x="4514959" y="2474453"/>
              <a:ext cx="116936" cy="2678401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>
              <a:fillRect/>
            </a:stretch>
          </p:blipFill>
          <p:spPr>
            <a:xfrm rot="7580247">
              <a:off x="4512583" y="2938963"/>
              <a:ext cx="136736" cy="1756667"/>
            </a:xfrm>
            <a:prstGeom prst="rect">
              <a:avLst/>
            </a:prstGeom>
          </p:spPr>
        </p:pic>
      </p:grpSp>
      <p:grpSp>
        <p:nvGrpSpPr>
          <p:cNvPr id="52" name="Group 51"/>
          <p:cNvGrpSpPr/>
          <p:nvPr/>
        </p:nvGrpSpPr>
        <p:grpSpPr>
          <a:xfrm>
            <a:off x="6736427" y="4279903"/>
            <a:ext cx="1618262" cy="1616824"/>
            <a:chOff x="2953738" y="2200979"/>
            <a:chExt cx="3236523" cy="3233648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53738" y="2200979"/>
              <a:ext cx="3236523" cy="3233648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>
              <a:fillRect/>
            </a:stretch>
          </p:blipFill>
          <p:spPr>
            <a:xfrm rot="16200000">
              <a:off x="4514959" y="2474453"/>
              <a:ext cx="116936" cy="2678401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>
              <a:fillRect/>
            </a:stretch>
          </p:blipFill>
          <p:spPr>
            <a:xfrm rot="8465567">
              <a:off x="4512584" y="2938963"/>
              <a:ext cx="136736" cy="1756668"/>
            </a:xfrm>
            <a:prstGeom prst="rect">
              <a:avLst/>
            </a:prstGeom>
          </p:spPr>
        </p:pic>
      </p:grpSp>
      <p:sp>
        <p:nvSpPr>
          <p:cNvPr id="56" name="Rectangle 55"/>
          <p:cNvSpPr/>
          <p:nvPr/>
        </p:nvSpPr>
        <p:spPr>
          <a:xfrm>
            <a:off x="840533" y="3816614"/>
            <a:ext cx="1535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1D8105"/>
                </a:solidFill>
              </a:rPr>
              <a:t>quarter past</a:t>
            </a:r>
            <a:endParaRPr lang="en-GB" b="1" dirty="0">
              <a:solidFill>
                <a:srgbClr val="1D8105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935663" y="3816614"/>
            <a:ext cx="12554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C8085B"/>
                </a:solidFill>
              </a:rPr>
              <a:t>quarter to</a:t>
            </a:r>
            <a:endParaRPr lang="en-GB" b="1" dirty="0">
              <a:solidFill>
                <a:srgbClr val="C8085B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4804145" y="3816614"/>
            <a:ext cx="1535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1D8105"/>
                </a:solidFill>
              </a:rPr>
              <a:t>quarter past</a:t>
            </a:r>
            <a:endParaRPr lang="en-GB" b="1" dirty="0">
              <a:solidFill>
                <a:srgbClr val="1D8105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6873999" y="3816614"/>
            <a:ext cx="12955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C8085B"/>
                </a:solidFill>
              </a:rPr>
              <a:t>quarter to</a:t>
            </a:r>
            <a:endParaRPr lang="en-GB" b="1" dirty="0">
              <a:solidFill>
                <a:srgbClr val="C8085B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884895" y="5845232"/>
            <a:ext cx="1535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1D8105"/>
                </a:solidFill>
              </a:rPr>
              <a:t>quarter past</a:t>
            </a:r>
            <a:endParaRPr lang="en-GB" b="1" dirty="0">
              <a:solidFill>
                <a:srgbClr val="1D8105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2973764" y="5845232"/>
            <a:ext cx="12554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C8085B"/>
                </a:solidFill>
              </a:rPr>
              <a:t>quarter to</a:t>
            </a:r>
            <a:endParaRPr lang="en-GB" b="1" dirty="0">
              <a:solidFill>
                <a:srgbClr val="C8085B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4848507" y="5845232"/>
            <a:ext cx="1535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1D8105"/>
                </a:solidFill>
              </a:rPr>
              <a:t>quarter past</a:t>
            </a:r>
            <a:endParaRPr lang="en-GB" b="1" dirty="0">
              <a:solidFill>
                <a:srgbClr val="1D8105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6930453" y="5845232"/>
            <a:ext cx="12554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C8085B"/>
                </a:solidFill>
              </a:rPr>
              <a:t>quarter to</a:t>
            </a:r>
            <a:endParaRPr lang="en-GB" b="1" dirty="0">
              <a:solidFill>
                <a:srgbClr val="C8085B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904636" y="697112"/>
            <a:ext cx="533479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Race Against the Clock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5650" y="1476376"/>
            <a:ext cx="7632700" cy="4616450"/>
          </a:xfrm>
          <a:prstGeom prst="rect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airs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628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830" y="1628504"/>
            <a:ext cx="3069052" cy="434122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295" y="1628504"/>
            <a:ext cx="3069052" cy="434122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708" y="1628504"/>
            <a:ext cx="3069052" cy="434122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418" y="1628504"/>
            <a:ext cx="3069052" cy="434122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45574" y="702863"/>
            <a:ext cx="7942776" cy="5392341"/>
            <a:chOff x="445574" y="702863"/>
            <a:chExt cx="7942776" cy="5392341"/>
          </a:xfrm>
        </p:grpSpPr>
        <p:sp>
          <p:nvSpPr>
            <p:cNvPr id="3" name="Rectangle 2"/>
            <p:cNvSpPr/>
            <p:nvPr/>
          </p:nvSpPr>
          <p:spPr>
            <a:xfrm>
              <a:off x="755650" y="1822827"/>
              <a:ext cx="3816349" cy="4269997"/>
            </a:xfrm>
            <a:prstGeom prst="rect">
              <a:avLst/>
            </a:prstGeom>
            <a:solidFill>
              <a:srgbClr val="007A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5" r="20608" b="-36"/>
            <a:stretch>
              <a:fillRect/>
            </a:stretch>
          </p:blipFill>
          <p:spPr>
            <a:xfrm>
              <a:off x="755650" y="2068829"/>
              <a:ext cx="3816350" cy="4026375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4571999" y="1819414"/>
              <a:ext cx="3816351" cy="4273409"/>
            </a:xfrm>
            <a:prstGeom prst="rect">
              <a:avLst/>
            </a:prstGeom>
            <a:solidFill>
              <a:srgbClr val="4EB2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755649" y="1364071"/>
              <a:ext cx="7632701" cy="458757"/>
            </a:xfrm>
            <a:prstGeom prst="rect">
              <a:avLst/>
            </a:prstGeom>
            <a:solidFill>
              <a:srgbClr val="C7E8FD"/>
            </a:solidFill>
          </p:spPr>
          <p:txBody>
            <a:bodyPr wrap="square" lIns="72000" tIns="72000" rIns="72000" bIns="108000">
              <a:spAutoFit/>
            </a:bodyPr>
            <a:lstStyle/>
            <a:p>
              <a:pPr algn="ctr"/>
              <a:r>
                <a:rPr lang="en-GB" dirty="0"/>
                <a:t>Dive in by completing your own activity!</a:t>
              </a:r>
              <a:endParaRPr lang="en-GB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445574" y="702863"/>
              <a:ext cx="2205347" cy="355276"/>
            </a:xfrm>
            <a:prstGeom prst="rect">
              <a:avLst/>
            </a:prstGeom>
            <a:solidFill>
              <a:srgbClr val="072F54"/>
            </a:solidFill>
          </p:spPr>
          <p:txBody>
            <a:bodyPr wrap="square" lIns="180000" tIns="36000" rIns="180000" bIns="72000" anchor="ctr">
              <a:spAutoFit/>
            </a:bodyPr>
            <a:lstStyle/>
            <a:p>
              <a:pPr algn="ctr"/>
              <a:r>
                <a:rPr lang="en-GB" altLang="en-US" sz="1600" b="1" dirty="0">
                  <a:solidFill>
                    <a:schemeClr val="bg1"/>
                  </a:solidFill>
                </a:rPr>
                <a:t>Diving into Mastery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92"/>
          <a:stretch>
            <a:fillRect/>
          </a:stretch>
        </p:blipFill>
        <p:spPr>
          <a:xfrm>
            <a:off x="5571770" y="2032606"/>
            <a:ext cx="271825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92"/>
          <a:stretch>
            <a:fillRect/>
          </a:stretch>
        </p:blipFill>
        <p:spPr>
          <a:xfrm>
            <a:off x="5123118" y="2032606"/>
            <a:ext cx="271825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92"/>
          <a:stretch>
            <a:fillRect/>
          </a:stretch>
        </p:blipFill>
        <p:spPr>
          <a:xfrm>
            <a:off x="4674466" y="2032606"/>
            <a:ext cx="2718260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411453" y="697112"/>
            <a:ext cx="232114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Times Up!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55650" y="2086672"/>
            <a:ext cx="7632700" cy="673731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Read the time and see if you can show the time on your clock before the time runs out.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718686" y="1429807"/>
            <a:ext cx="7669664" cy="542898"/>
            <a:chOff x="854506" y="5669807"/>
            <a:chExt cx="7669664" cy="434430"/>
          </a:xfrm>
        </p:grpSpPr>
        <p:sp>
          <p:nvSpPr>
            <p:cNvPr id="22" name="Rounded Rectangle 21"/>
            <p:cNvSpPr/>
            <p:nvPr/>
          </p:nvSpPr>
          <p:spPr>
            <a:xfrm>
              <a:off x="1313663" y="5669807"/>
              <a:ext cx="7210507" cy="434430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beat the timer?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54506" y="5669807"/>
              <a:ext cx="587118" cy="434430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70" name="Picture 6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53738" y="2859177"/>
            <a:ext cx="3236523" cy="3233648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>
            <a:off x="4514960" y="3111762"/>
            <a:ext cx="116936" cy="267840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>
            <a:off x="4512584" y="3576272"/>
            <a:ext cx="136736" cy="1756668"/>
          </a:xfrm>
          <a:prstGeom prst="rect">
            <a:avLst/>
          </a:prstGeom>
        </p:spPr>
      </p:pic>
      <p:pic>
        <p:nvPicPr>
          <p:cNvPr id="73" name="Pai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628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411453" y="697112"/>
            <a:ext cx="232114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Times Up!</a:t>
            </a:r>
            <a:endParaRPr lang="en-GB" sz="4000" b="1" dirty="0">
              <a:latin typeface="Twinkl" pitchFamily="2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718686" y="1429807"/>
            <a:ext cx="7669664" cy="542898"/>
            <a:chOff x="854506" y="5669807"/>
            <a:chExt cx="7669664" cy="434430"/>
          </a:xfrm>
        </p:grpSpPr>
        <p:sp>
          <p:nvSpPr>
            <p:cNvPr id="22" name="Rounded Rectangle 21"/>
            <p:cNvSpPr/>
            <p:nvPr/>
          </p:nvSpPr>
          <p:spPr>
            <a:xfrm>
              <a:off x="1313663" y="5669807"/>
              <a:ext cx="7210507" cy="434430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beat the timer?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54506" y="5669807"/>
              <a:ext cx="587118" cy="434430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sp>
        <p:nvSpPr>
          <p:cNvPr id="4" name="Rounded Rectangle 3"/>
          <p:cNvSpPr/>
          <p:nvPr/>
        </p:nvSpPr>
        <p:spPr>
          <a:xfrm>
            <a:off x="546027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Time’s up!</a:t>
            </a:r>
            <a:endParaRPr lang="en-GB" sz="4400" dirty="0"/>
          </a:p>
        </p:txBody>
      </p:sp>
      <p:sp>
        <p:nvSpPr>
          <p:cNvPr id="45" name="Rounded Rectangle 44"/>
          <p:cNvSpPr/>
          <p:nvPr/>
        </p:nvSpPr>
        <p:spPr>
          <a:xfrm>
            <a:off x="5460274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</a:t>
            </a:r>
            <a:endParaRPr lang="en-GB" sz="9600" dirty="0"/>
          </a:p>
        </p:txBody>
      </p:sp>
      <p:sp>
        <p:nvSpPr>
          <p:cNvPr id="46" name="Rounded Rectangle 45"/>
          <p:cNvSpPr/>
          <p:nvPr/>
        </p:nvSpPr>
        <p:spPr>
          <a:xfrm>
            <a:off x="5460273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2</a:t>
            </a:r>
            <a:endParaRPr lang="en-GB" sz="9600" dirty="0"/>
          </a:p>
        </p:txBody>
      </p:sp>
      <p:sp>
        <p:nvSpPr>
          <p:cNvPr id="49" name="Rounded Rectangle 48"/>
          <p:cNvSpPr/>
          <p:nvPr/>
        </p:nvSpPr>
        <p:spPr>
          <a:xfrm>
            <a:off x="5460272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3</a:t>
            </a:r>
            <a:endParaRPr lang="en-GB" sz="9600" dirty="0"/>
          </a:p>
        </p:txBody>
      </p:sp>
      <p:sp>
        <p:nvSpPr>
          <p:cNvPr id="50" name="Rounded Rectangle 49"/>
          <p:cNvSpPr/>
          <p:nvPr/>
        </p:nvSpPr>
        <p:spPr>
          <a:xfrm>
            <a:off x="5460271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4</a:t>
            </a:r>
            <a:endParaRPr lang="en-GB" sz="9600" dirty="0"/>
          </a:p>
        </p:txBody>
      </p:sp>
      <p:sp>
        <p:nvSpPr>
          <p:cNvPr id="53" name="Rounded Rectangle 52"/>
          <p:cNvSpPr/>
          <p:nvPr/>
        </p:nvSpPr>
        <p:spPr>
          <a:xfrm>
            <a:off x="5460270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5</a:t>
            </a:r>
            <a:endParaRPr lang="en-GB" sz="9600" dirty="0"/>
          </a:p>
        </p:txBody>
      </p:sp>
      <p:sp>
        <p:nvSpPr>
          <p:cNvPr id="54" name="Rounded Rectangle 53"/>
          <p:cNvSpPr/>
          <p:nvPr/>
        </p:nvSpPr>
        <p:spPr>
          <a:xfrm>
            <a:off x="5460269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6</a:t>
            </a:r>
            <a:endParaRPr lang="en-GB" sz="9600" dirty="0"/>
          </a:p>
        </p:txBody>
      </p:sp>
      <p:sp>
        <p:nvSpPr>
          <p:cNvPr id="57" name="Rounded Rectangle 56"/>
          <p:cNvSpPr/>
          <p:nvPr/>
        </p:nvSpPr>
        <p:spPr>
          <a:xfrm>
            <a:off x="5460268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7</a:t>
            </a:r>
            <a:endParaRPr lang="en-GB" sz="9600" dirty="0"/>
          </a:p>
        </p:txBody>
      </p:sp>
      <p:sp>
        <p:nvSpPr>
          <p:cNvPr id="58" name="Rounded Rectangle 57"/>
          <p:cNvSpPr/>
          <p:nvPr/>
        </p:nvSpPr>
        <p:spPr>
          <a:xfrm>
            <a:off x="5460267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8</a:t>
            </a:r>
            <a:endParaRPr lang="en-GB" sz="9600" dirty="0"/>
          </a:p>
        </p:txBody>
      </p:sp>
      <p:sp>
        <p:nvSpPr>
          <p:cNvPr id="59" name="Rounded Rectangle 58"/>
          <p:cNvSpPr/>
          <p:nvPr/>
        </p:nvSpPr>
        <p:spPr>
          <a:xfrm>
            <a:off x="5460266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9</a:t>
            </a:r>
            <a:endParaRPr lang="en-GB" sz="9600" dirty="0"/>
          </a:p>
        </p:txBody>
      </p:sp>
      <p:sp>
        <p:nvSpPr>
          <p:cNvPr id="60" name="Rounded Rectangle 59"/>
          <p:cNvSpPr/>
          <p:nvPr/>
        </p:nvSpPr>
        <p:spPr>
          <a:xfrm>
            <a:off x="546026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10</a:t>
            </a:r>
            <a:endParaRPr lang="en-GB" sz="9600" dirty="0"/>
          </a:p>
        </p:txBody>
      </p:sp>
      <p:grpSp>
        <p:nvGrpSpPr>
          <p:cNvPr id="2" name="Group 1"/>
          <p:cNvGrpSpPr/>
          <p:nvPr/>
        </p:nvGrpSpPr>
        <p:grpSpPr>
          <a:xfrm>
            <a:off x="1160426" y="2144937"/>
            <a:ext cx="3821531" cy="3818136"/>
            <a:chOff x="1429738" y="2275703"/>
            <a:chExt cx="3236523" cy="3233648"/>
          </a:xfrm>
        </p:grpSpPr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29738" y="2275703"/>
              <a:ext cx="3236523" cy="3233648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>
              <a:fillRect/>
            </a:stretch>
          </p:blipFill>
          <p:spPr>
            <a:xfrm rot="5400000">
              <a:off x="2990960" y="2528288"/>
              <a:ext cx="116936" cy="267840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>
              <a:fillRect/>
            </a:stretch>
          </p:blipFill>
          <p:spPr>
            <a:xfrm rot="5950548">
              <a:off x="2988584" y="2992798"/>
              <a:ext cx="136736" cy="1756668"/>
            </a:xfrm>
            <a:prstGeom prst="rect">
              <a:avLst/>
            </a:prstGeom>
          </p:spPr>
        </p:pic>
      </p:grpSp>
      <p:pic>
        <p:nvPicPr>
          <p:cNvPr id="24" name="Pai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628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/>
          <p:nvPr/>
        </p:nvSpPr>
        <p:spPr>
          <a:xfrm>
            <a:off x="1362125" y="2332651"/>
            <a:ext cx="3422797" cy="342279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quarter past 3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2" presetClass="emph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 animBg="1"/>
      <p:bldP spid="46" grpId="0" animBg="1"/>
      <p:bldP spid="49" grpId="0" animBg="1"/>
      <p:bldP spid="50" grpId="0" animBg="1"/>
      <p:bldP spid="53" grpId="0" animBg="1"/>
      <p:bldP spid="54" grpId="0" animBg="1"/>
      <p:bldP spid="57" grpId="0" animBg="1"/>
      <p:bldP spid="58" grpId="0" animBg="1"/>
      <p:bldP spid="59" grpId="0" animBg="1"/>
      <p:bldP spid="60" grpId="0" animBg="1"/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411453" y="697112"/>
            <a:ext cx="232114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Times Up!</a:t>
            </a:r>
            <a:endParaRPr lang="en-GB" sz="4000" b="1" dirty="0">
              <a:latin typeface="Twinkl" pitchFamily="2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718686" y="1429807"/>
            <a:ext cx="7669664" cy="542898"/>
            <a:chOff x="854506" y="5669807"/>
            <a:chExt cx="7669664" cy="434430"/>
          </a:xfrm>
        </p:grpSpPr>
        <p:sp>
          <p:nvSpPr>
            <p:cNvPr id="22" name="Rounded Rectangle 21"/>
            <p:cNvSpPr/>
            <p:nvPr/>
          </p:nvSpPr>
          <p:spPr>
            <a:xfrm>
              <a:off x="1313663" y="5669807"/>
              <a:ext cx="7210507" cy="434430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beat the timer?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54506" y="5669807"/>
              <a:ext cx="587118" cy="434430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sp>
        <p:nvSpPr>
          <p:cNvPr id="4" name="Rounded Rectangle 3"/>
          <p:cNvSpPr/>
          <p:nvPr/>
        </p:nvSpPr>
        <p:spPr>
          <a:xfrm>
            <a:off x="546027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Time’s up!</a:t>
            </a:r>
            <a:endParaRPr lang="en-GB" sz="4400" dirty="0"/>
          </a:p>
        </p:txBody>
      </p:sp>
      <p:sp>
        <p:nvSpPr>
          <p:cNvPr id="45" name="Rounded Rectangle 44"/>
          <p:cNvSpPr/>
          <p:nvPr/>
        </p:nvSpPr>
        <p:spPr>
          <a:xfrm>
            <a:off x="5460274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</a:t>
            </a:r>
            <a:endParaRPr lang="en-GB" sz="9600" dirty="0"/>
          </a:p>
        </p:txBody>
      </p:sp>
      <p:sp>
        <p:nvSpPr>
          <p:cNvPr id="46" name="Rounded Rectangle 45"/>
          <p:cNvSpPr/>
          <p:nvPr/>
        </p:nvSpPr>
        <p:spPr>
          <a:xfrm>
            <a:off x="5460273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2</a:t>
            </a:r>
            <a:endParaRPr lang="en-GB" sz="9600" dirty="0"/>
          </a:p>
        </p:txBody>
      </p:sp>
      <p:sp>
        <p:nvSpPr>
          <p:cNvPr id="49" name="Rounded Rectangle 48"/>
          <p:cNvSpPr/>
          <p:nvPr/>
        </p:nvSpPr>
        <p:spPr>
          <a:xfrm>
            <a:off x="5460272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3</a:t>
            </a:r>
            <a:endParaRPr lang="en-GB" sz="9600" dirty="0"/>
          </a:p>
        </p:txBody>
      </p:sp>
      <p:sp>
        <p:nvSpPr>
          <p:cNvPr id="50" name="Rounded Rectangle 49"/>
          <p:cNvSpPr/>
          <p:nvPr/>
        </p:nvSpPr>
        <p:spPr>
          <a:xfrm>
            <a:off x="5460271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4</a:t>
            </a:r>
            <a:endParaRPr lang="en-GB" sz="9600" dirty="0"/>
          </a:p>
        </p:txBody>
      </p:sp>
      <p:sp>
        <p:nvSpPr>
          <p:cNvPr id="53" name="Rounded Rectangle 52"/>
          <p:cNvSpPr/>
          <p:nvPr/>
        </p:nvSpPr>
        <p:spPr>
          <a:xfrm>
            <a:off x="5460270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5</a:t>
            </a:r>
            <a:endParaRPr lang="en-GB" sz="9600" dirty="0"/>
          </a:p>
        </p:txBody>
      </p:sp>
      <p:sp>
        <p:nvSpPr>
          <p:cNvPr id="54" name="Rounded Rectangle 53"/>
          <p:cNvSpPr/>
          <p:nvPr/>
        </p:nvSpPr>
        <p:spPr>
          <a:xfrm>
            <a:off x="5460269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6</a:t>
            </a:r>
            <a:endParaRPr lang="en-GB" sz="9600" dirty="0"/>
          </a:p>
        </p:txBody>
      </p:sp>
      <p:sp>
        <p:nvSpPr>
          <p:cNvPr id="57" name="Rounded Rectangle 56"/>
          <p:cNvSpPr/>
          <p:nvPr/>
        </p:nvSpPr>
        <p:spPr>
          <a:xfrm>
            <a:off x="5460268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7</a:t>
            </a:r>
            <a:endParaRPr lang="en-GB" sz="9600" dirty="0"/>
          </a:p>
        </p:txBody>
      </p:sp>
      <p:sp>
        <p:nvSpPr>
          <p:cNvPr id="58" name="Rounded Rectangle 57"/>
          <p:cNvSpPr/>
          <p:nvPr/>
        </p:nvSpPr>
        <p:spPr>
          <a:xfrm>
            <a:off x="5460267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8</a:t>
            </a:r>
            <a:endParaRPr lang="en-GB" sz="9600" dirty="0"/>
          </a:p>
        </p:txBody>
      </p:sp>
      <p:sp>
        <p:nvSpPr>
          <p:cNvPr id="59" name="Rounded Rectangle 58"/>
          <p:cNvSpPr/>
          <p:nvPr/>
        </p:nvSpPr>
        <p:spPr>
          <a:xfrm>
            <a:off x="5460266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9</a:t>
            </a:r>
            <a:endParaRPr lang="en-GB" sz="9600" dirty="0"/>
          </a:p>
        </p:txBody>
      </p:sp>
      <p:sp>
        <p:nvSpPr>
          <p:cNvPr id="60" name="Rounded Rectangle 59"/>
          <p:cNvSpPr/>
          <p:nvPr/>
        </p:nvSpPr>
        <p:spPr>
          <a:xfrm>
            <a:off x="546026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10</a:t>
            </a:r>
            <a:endParaRPr lang="en-GB" sz="9600" dirty="0"/>
          </a:p>
        </p:txBody>
      </p:sp>
      <p:grpSp>
        <p:nvGrpSpPr>
          <p:cNvPr id="2" name="Group 1"/>
          <p:cNvGrpSpPr/>
          <p:nvPr/>
        </p:nvGrpSpPr>
        <p:grpSpPr>
          <a:xfrm>
            <a:off x="1160426" y="2144937"/>
            <a:ext cx="3821531" cy="3818136"/>
            <a:chOff x="1429738" y="2275703"/>
            <a:chExt cx="3236523" cy="3233648"/>
          </a:xfrm>
        </p:grpSpPr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29738" y="2275703"/>
              <a:ext cx="3236523" cy="3233648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>
              <a:fillRect/>
            </a:stretch>
          </p:blipFill>
          <p:spPr>
            <a:xfrm rot="5400000">
              <a:off x="2990960" y="2528288"/>
              <a:ext cx="116936" cy="267840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>
              <a:fillRect/>
            </a:stretch>
          </p:blipFill>
          <p:spPr>
            <a:xfrm rot="11176370">
              <a:off x="2988584" y="2992798"/>
              <a:ext cx="136736" cy="1756668"/>
            </a:xfrm>
            <a:prstGeom prst="rect">
              <a:avLst/>
            </a:prstGeom>
          </p:spPr>
        </p:pic>
      </p:grpSp>
      <p:pic>
        <p:nvPicPr>
          <p:cNvPr id="24" name="Pai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628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Oval 25"/>
          <p:cNvSpPr/>
          <p:nvPr/>
        </p:nvSpPr>
        <p:spPr>
          <a:xfrm>
            <a:off x="1362125" y="2332651"/>
            <a:ext cx="3422797" cy="342279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quarter past 6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2" presetClass="emph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 animBg="1"/>
      <p:bldP spid="46" grpId="0" animBg="1"/>
      <p:bldP spid="49" grpId="0" animBg="1"/>
      <p:bldP spid="50" grpId="0" animBg="1"/>
      <p:bldP spid="53" grpId="0" animBg="1"/>
      <p:bldP spid="54" grpId="0" animBg="1"/>
      <p:bldP spid="57" grpId="0" animBg="1"/>
      <p:bldP spid="58" grpId="0" animBg="1"/>
      <p:bldP spid="59" grpId="0" animBg="1"/>
      <p:bldP spid="60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411453" y="697112"/>
            <a:ext cx="232114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Times Up!</a:t>
            </a:r>
            <a:endParaRPr lang="en-GB" sz="4000" b="1" dirty="0">
              <a:latin typeface="Twinkl" pitchFamily="2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718686" y="1429807"/>
            <a:ext cx="7669664" cy="542898"/>
            <a:chOff x="854506" y="5669807"/>
            <a:chExt cx="7669664" cy="434430"/>
          </a:xfrm>
        </p:grpSpPr>
        <p:sp>
          <p:nvSpPr>
            <p:cNvPr id="22" name="Rounded Rectangle 21"/>
            <p:cNvSpPr/>
            <p:nvPr/>
          </p:nvSpPr>
          <p:spPr>
            <a:xfrm>
              <a:off x="1313663" y="5669807"/>
              <a:ext cx="7210507" cy="434430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beat the timer?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54506" y="5669807"/>
              <a:ext cx="587118" cy="434430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sp>
        <p:nvSpPr>
          <p:cNvPr id="4" name="Rounded Rectangle 3"/>
          <p:cNvSpPr/>
          <p:nvPr/>
        </p:nvSpPr>
        <p:spPr>
          <a:xfrm>
            <a:off x="546027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Time’s up!</a:t>
            </a:r>
            <a:endParaRPr lang="en-GB" sz="4400" dirty="0"/>
          </a:p>
        </p:txBody>
      </p:sp>
      <p:sp>
        <p:nvSpPr>
          <p:cNvPr id="45" name="Rounded Rectangle 44"/>
          <p:cNvSpPr/>
          <p:nvPr/>
        </p:nvSpPr>
        <p:spPr>
          <a:xfrm>
            <a:off x="5460274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</a:t>
            </a:r>
            <a:endParaRPr lang="en-GB" sz="9600" dirty="0"/>
          </a:p>
        </p:txBody>
      </p:sp>
      <p:sp>
        <p:nvSpPr>
          <p:cNvPr id="46" name="Rounded Rectangle 45"/>
          <p:cNvSpPr/>
          <p:nvPr/>
        </p:nvSpPr>
        <p:spPr>
          <a:xfrm>
            <a:off x="5460273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2</a:t>
            </a:r>
            <a:endParaRPr lang="en-GB" sz="9600" dirty="0"/>
          </a:p>
        </p:txBody>
      </p:sp>
      <p:sp>
        <p:nvSpPr>
          <p:cNvPr id="49" name="Rounded Rectangle 48"/>
          <p:cNvSpPr/>
          <p:nvPr/>
        </p:nvSpPr>
        <p:spPr>
          <a:xfrm>
            <a:off x="5460272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3</a:t>
            </a:r>
            <a:endParaRPr lang="en-GB" sz="9600" dirty="0"/>
          </a:p>
        </p:txBody>
      </p:sp>
      <p:sp>
        <p:nvSpPr>
          <p:cNvPr id="50" name="Rounded Rectangle 49"/>
          <p:cNvSpPr/>
          <p:nvPr/>
        </p:nvSpPr>
        <p:spPr>
          <a:xfrm>
            <a:off x="5460271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4</a:t>
            </a:r>
            <a:endParaRPr lang="en-GB" sz="9600" dirty="0"/>
          </a:p>
        </p:txBody>
      </p:sp>
      <p:sp>
        <p:nvSpPr>
          <p:cNvPr id="53" name="Rounded Rectangle 52"/>
          <p:cNvSpPr/>
          <p:nvPr/>
        </p:nvSpPr>
        <p:spPr>
          <a:xfrm>
            <a:off x="5460270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5</a:t>
            </a:r>
            <a:endParaRPr lang="en-GB" sz="9600" dirty="0"/>
          </a:p>
        </p:txBody>
      </p:sp>
      <p:sp>
        <p:nvSpPr>
          <p:cNvPr id="54" name="Rounded Rectangle 53"/>
          <p:cNvSpPr/>
          <p:nvPr/>
        </p:nvSpPr>
        <p:spPr>
          <a:xfrm>
            <a:off x="5460269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6</a:t>
            </a:r>
            <a:endParaRPr lang="en-GB" sz="9600" dirty="0"/>
          </a:p>
        </p:txBody>
      </p:sp>
      <p:sp>
        <p:nvSpPr>
          <p:cNvPr id="57" name="Rounded Rectangle 56"/>
          <p:cNvSpPr/>
          <p:nvPr/>
        </p:nvSpPr>
        <p:spPr>
          <a:xfrm>
            <a:off x="5460268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7</a:t>
            </a:r>
            <a:endParaRPr lang="en-GB" sz="9600" dirty="0"/>
          </a:p>
        </p:txBody>
      </p:sp>
      <p:sp>
        <p:nvSpPr>
          <p:cNvPr id="58" name="Rounded Rectangle 57"/>
          <p:cNvSpPr/>
          <p:nvPr/>
        </p:nvSpPr>
        <p:spPr>
          <a:xfrm>
            <a:off x="5460267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8</a:t>
            </a:r>
            <a:endParaRPr lang="en-GB" sz="9600" dirty="0"/>
          </a:p>
        </p:txBody>
      </p:sp>
      <p:sp>
        <p:nvSpPr>
          <p:cNvPr id="59" name="Rounded Rectangle 58"/>
          <p:cNvSpPr/>
          <p:nvPr/>
        </p:nvSpPr>
        <p:spPr>
          <a:xfrm>
            <a:off x="5460266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9</a:t>
            </a:r>
            <a:endParaRPr lang="en-GB" sz="9600" dirty="0"/>
          </a:p>
        </p:txBody>
      </p:sp>
      <p:sp>
        <p:nvSpPr>
          <p:cNvPr id="60" name="Rounded Rectangle 59"/>
          <p:cNvSpPr/>
          <p:nvPr/>
        </p:nvSpPr>
        <p:spPr>
          <a:xfrm>
            <a:off x="546026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10</a:t>
            </a:r>
            <a:endParaRPr lang="en-GB" sz="9600" dirty="0"/>
          </a:p>
        </p:txBody>
      </p:sp>
      <p:grpSp>
        <p:nvGrpSpPr>
          <p:cNvPr id="2" name="Group 1"/>
          <p:cNvGrpSpPr/>
          <p:nvPr/>
        </p:nvGrpSpPr>
        <p:grpSpPr>
          <a:xfrm>
            <a:off x="1160426" y="2144937"/>
            <a:ext cx="3821531" cy="3818136"/>
            <a:chOff x="1429738" y="2275703"/>
            <a:chExt cx="3236523" cy="3233648"/>
          </a:xfrm>
        </p:grpSpPr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29738" y="2275703"/>
              <a:ext cx="3236523" cy="3233648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>
              <a:fillRect/>
            </a:stretch>
          </p:blipFill>
          <p:spPr>
            <a:xfrm rot="16200000">
              <a:off x="2990960" y="2528288"/>
              <a:ext cx="116936" cy="267840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>
              <a:fillRect/>
            </a:stretch>
          </p:blipFill>
          <p:spPr>
            <a:xfrm rot="17704105">
              <a:off x="2988584" y="2992798"/>
              <a:ext cx="136736" cy="1756668"/>
            </a:xfrm>
            <a:prstGeom prst="rect">
              <a:avLst/>
            </a:prstGeom>
          </p:spPr>
        </p:pic>
      </p:grpSp>
      <p:pic>
        <p:nvPicPr>
          <p:cNvPr id="24" name="Pai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628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Oval 24"/>
          <p:cNvSpPr/>
          <p:nvPr/>
        </p:nvSpPr>
        <p:spPr>
          <a:xfrm>
            <a:off x="1362125" y="2332651"/>
            <a:ext cx="3422797" cy="342279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quarter to 10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2" presetClass="emph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 animBg="1"/>
      <p:bldP spid="46" grpId="0" animBg="1"/>
      <p:bldP spid="49" grpId="0" animBg="1"/>
      <p:bldP spid="50" grpId="0" animBg="1"/>
      <p:bldP spid="53" grpId="0" animBg="1"/>
      <p:bldP spid="54" grpId="0" animBg="1"/>
      <p:bldP spid="57" grpId="0" animBg="1"/>
      <p:bldP spid="58" grpId="0" animBg="1"/>
      <p:bldP spid="59" grpId="0" animBg="1"/>
      <p:bldP spid="60" grpId="0" animBg="1"/>
      <p:bldP spid="2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411453" y="697112"/>
            <a:ext cx="232114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Times Up!</a:t>
            </a:r>
            <a:endParaRPr lang="en-GB" sz="4000" b="1" dirty="0">
              <a:latin typeface="Twinkl" pitchFamily="2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718686" y="1429807"/>
            <a:ext cx="7669664" cy="542898"/>
            <a:chOff x="854506" y="5669807"/>
            <a:chExt cx="7669664" cy="434430"/>
          </a:xfrm>
        </p:grpSpPr>
        <p:sp>
          <p:nvSpPr>
            <p:cNvPr id="22" name="Rounded Rectangle 21"/>
            <p:cNvSpPr/>
            <p:nvPr/>
          </p:nvSpPr>
          <p:spPr>
            <a:xfrm>
              <a:off x="1313663" y="5669807"/>
              <a:ext cx="7210507" cy="434430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beat the timer?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54506" y="5669807"/>
              <a:ext cx="587118" cy="434430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sp>
        <p:nvSpPr>
          <p:cNvPr id="4" name="Rounded Rectangle 3"/>
          <p:cNvSpPr/>
          <p:nvPr/>
        </p:nvSpPr>
        <p:spPr>
          <a:xfrm>
            <a:off x="546027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Time’s up!</a:t>
            </a:r>
            <a:endParaRPr lang="en-GB" sz="4400" dirty="0"/>
          </a:p>
        </p:txBody>
      </p:sp>
      <p:sp>
        <p:nvSpPr>
          <p:cNvPr id="45" name="Rounded Rectangle 44"/>
          <p:cNvSpPr/>
          <p:nvPr/>
        </p:nvSpPr>
        <p:spPr>
          <a:xfrm>
            <a:off x="5460274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</a:t>
            </a:r>
            <a:endParaRPr lang="en-GB" sz="9600" dirty="0"/>
          </a:p>
        </p:txBody>
      </p:sp>
      <p:sp>
        <p:nvSpPr>
          <p:cNvPr id="46" name="Rounded Rectangle 45"/>
          <p:cNvSpPr/>
          <p:nvPr/>
        </p:nvSpPr>
        <p:spPr>
          <a:xfrm>
            <a:off x="5460273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2</a:t>
            </a:r>
            <a:endParaRPr lang="en-GB" sz="9600" dirty="0"/>
          </a:p>
        </p:txBody>
      </p:sp>
      <p:sp>
        <p:nvSpPr>
          <p:cNvPr id="49" name="Rounded Rectangle 48"/>
          <p:cNvSpPr/>
          <p:nvPr/>
        </p:nvSpPr>
        <p:spPr>
          <a:xfrm>
            <a:off x="5460272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3</a:t>
            </a:r>
            <a:endParaRPr lang="en-GB" sz="9600" dirty="0"/>
          </a:p>
        </p:txBody>
      </p:sp>
      <p:sp>
        <p:nvSpPr>
          <p:cNvPr id="50" name="Rounded Rectangle 49"/>
          <p:cNvSpPr/>
          <p:nvPr/>
        </p:nvSpPr>
        <p:spPr>
          <a:xfrm>
            <a:off x="5460271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4</a:t>
            </a:r>
            <a:endParaRPr lang="en-GB" sz="9600" dirty="0"/>
          </a:p>
        </p:txBody>
      </p:sp>
      <p:sp>
        <p:nvSpPr>
          <p:cNvPr id="53" name="Rounded Rectangle 52"/>
          <p:cNvSpPr/>
          <p:nvPr/>
        </p:nvSpPr>
        <p:spPr>
          <a:xfrm>
            <a:off x="5460270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5</a:t>
            </a:r>
            <a:endParaRPr lang="en-GB" sz="9600" dirty="0"/>
          </a:p>
        </p:txBody>
      </p:sp>
      <p:sp>
        <p:nvSpPr>
          <p:cNvPr id="54" name="Rounded Rectangle 53"/>
          <p:cNvSpPr/>
          <p:nvPr/>
        </p:nvSpPr>
        <p:spPr>
          <a:xfrm>
            <a:off x="5460269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6</a:t>
            </a:r>
            <a:endParaRPr lang="en-GB" sz="9600" dirty="0"/>
          </a:p>
        </p:txBody>
      </p:sp>
      <p:sp>
        <p:nvSpPr>
          <p:cNvPr id="57" name="Rounded Rectangle 56"/>
          <p:cNvSpPr/>
          <p:nvPr/>
        </p:nvSpPr>
        <p:spPr>
          <a:xfrm>
            <a:off x="5460268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7</a:t>
            </a:r>
            <a:endParaRPr lang="en-GB" sz="9600" dirty="0"/>
          </a:p>
        </p:txBody>
      </p:sp>
      <p:sp>
        <p:nvSpPr>
          <p:cNvPr id="58" name="Rounded Rectangle 57"/>
          <p:cNvSpPr/>
          <p:nvPr/>
        </p:nvSpPr>
        <p:spPr>
          <a:xfrm>
            <a:off x="5460267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8</a:t>
            </a:r>
            <a:endParaRPr lang="en-GB" sz="9600" dirty="0"/>
          </a:p>
        </p:txBody>
      </p:sp>
      <p:sp>
        <p:nvSpPr>
          <p:cNvPr id="59" name="Rounded Rectangle 58"/>
          <p:cNvSpPr/>
          <p:nvPr/>
        </p:nvSpPr>
        <p:spPr>
          <a:xfrm>
            <a:off x="5460266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9</a:t>
            </a:r>
            <a:endParaRPr lang="en-GB" sz="9600" dirty="0"/>
          </a:p>
        </p:txBody>
      </p:sp>
      <p:sp>
        <p:nvSpPr>
          <p:cNvPr id="60" name="Rounded Rectangle 59"/>
          <p:cNvSpPr/>
          <p:nvPr/>
        </p:nvSpPr>
        <p:spPr>
          <a:xfrm>
            <a:off x="546026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10</a:t>
            </a:r>
            <a:endParaRPr lang="en-GB" sz="9600" dirty="0"/>
          </a:p>
        </p:txBody>
      </p:sp>
      <p:grpSp>
        <p:nvGrpSpPr>
          <p:cNvPr id="2" name="Group 1"/>
          <p:cNvGrpSpPr/>
          <p:nvPr/>
        </p:nvGrpSpPr>
        <p:grpSpPr>
          <a:xfrm>
            <a:off x="1160426" y="2144937"/>
            <a:ext cx="3821531" cy="3818136"/>
            <a:chOff x="1429738" y="2275703"/>
            <a:chExt cx="3236523" cy="3233648"/>
          </a:xfrm>
        </p:grpSpPr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29738" y="2275703"/>
              <a:ext cx="3236523" cy="3233648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>
              <a:fillRect/>
            </a:stretch>
          </p:blipFill>
          <p:spPr>
            <a:xfrm rot="5400000">
              <a:off x="2990960" y="2528288"/>
              <a:ext cx="116936" cy="267840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>
              <a:fillRect/>
            </a:stretch>
          </p:blipFill>
          <p:spPr>
            <a:xfrm rot="2192133">
              <a:off x="2988584" y="2992798"/>
              <a:ext cx="136736" cy="1756668"/>
            </a:xfrm>
            <a:prstGeom prst="rect">
              <a:avLst/>
            </a:prstGeom>
          </p:spPr>
        </p:pic>
      </p:grpSp>
      <p:pic>
        <p:nvPicPr>
          <p:cNvPr id="24" name="Pai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628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Oval 24"/>
          <p:cNvSpPr/>
          <p:nvPr/>
        </p:nvSpPr>
        <p:spPr>
          <a:xfrm>
            <a:off x="1362125" y="2332651"/>
            <a:ext cx="3422797" cy="342279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quarter past 1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2" presetClass="emph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 animBg="1"/>
      <p:bldP spid="46" grpId="0" animBg="1"/>
      <p:bldP spid="49" grpId="0" animBg="1"/>
      <p:bldP spid="50" grpId="0" animBg="1"/>
      <p:bldP spid="53" grpId="0" animBg="1"/>
      <p:bldP spid="54" grpId="0" animBg="1"/>
      <p:bldP spid="57" grpId="0" animBg="1"/>
      <p:bldP spid="58" grpId="0" animBg="1"/>
      <p:bldP spid="59" grpId="0" animBg="1"/>
      <p:bldP spid="60" grpId="0" animBg="1"/>
      <p:bldP spid="2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411453" y="697112"/>
            <a:ext cx="232114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Times Up!</a:t>
            </a:r>
            <a:endParaRPr lang="en-GB" sz="4000" b="1" dirty="0">
              <a:latin typeface="Twinkl" pitchFamily="2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718686" y="1429807"/>
            <a:ext cx="7669664" cy="542898"/>
            <a:chOff x="854506" y="5669807"/>
            <a:chExt cx="7669664" cy="434430"/>
          </a:xfrm>
        </p:grpSpPr>
        <p:sp>
          <p:nvSpPr>
            <p:cNvPr id="22" name="Rounded Rectangle 21"/>
            <p:cNvSpPr/>
            <p:nvPr/>
          </p:nvSpPr>
          <p:spPr>
            <a:xfrm>
              <a:off x="1313663" y="5669807"/>
              <a:ext cx="7210507" cy="434430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beat the timer?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54506" y="5669807"/>
              <a:ext cx="587118" cy="434430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sp>
        <p:nvSpPr>
          <p:cNvPr id="4" name="Rounded Rectangle 3"/>
          <p:cNvSpPr/>
          <p:nvPr/>
        </p:nvSpPr>
        <p:spPr>
          <a:xfrm>
            <a:off x="546027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Time’s up!</a:t>
            </a:r>
            <a:endParaRPr lang="en-GB" sz="4400" dirty="0"/>
          </a:p>
        </p:txBody>
      </p:sp>
      <p:sp>
        <p:nvSpPr>
          <p:cNvPr id="45" name="Rounded Rectangle 44"/>
          <p:cNvSpPr/>
          <p:nvPr/>
        </p:nvSpPr>
        <p:spPr>
          <a:xfrm>
            <a:off x="5460274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</a:t>
            </a:r>
            <a:endParaRPr lang="en-GB" sz="9600" dirty="0"/>
          </a:p>
        </p:txBody>
      </p:sp>
      <p:sp>
        <p:nvSpPr>
          <p:cNvPr id="46" name="Rounded Rectangle 45"/>
          <p:cNvSpPr/>
          <p:nvPr/>
        </p:nvSpPr>
        <p:spPr>
          <a:xfrm>
            <a:off x="5460273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2</a:t>
            </a:r>
            <a:endParaRPr lang="en-GB" sz="9600" dirty="0"/>
          </a:p>
        </p:txBody>
      </p:sp>
      <p:sp>
        <p:nvSpPr>
          <p:cNvPr id="49" name="Rounded Rectangle 48"/>
          <p:cNvSpPr/>
          <p:nvPr/>
        </p:nvSpPr>
        <p:spPr>
          <a:xfrm>
            <a:off x="5460272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3</a:t>
            </a:r>
            <a:endParaRPr lang="en-GB" sz="9600" dirty="0"/>
          </a:p>
        </p:txBody>
      </p:sp>
      <p:sp>
        <p:nvSpPr>
          <p:cNvPr id="50" name="Rounded Rectangle 49"/>
          <p:cNvSpPr/>
          <p:nvPr/>
        </p:nvSpPr>
        <p:spPr>
          <a:xfrm>
            <a:off x="5460271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4</a:t>
            </a:r>
            <a:endParaRPr lang="en-GB" sz="9600" dirty="0"/>
          </a:p>
        </p:txBody>
      </p:sp>
      <p:sp>
        <p:nvSpPr>
          <p:cNvPr id="53" name="Rounded Rectangle 52"/>
          <p:cNvSpPr/>
          <p:nvPr/>
        </p:nvSpPr>
        <p:spPr>
          <a:xfrm>
            <a:off x="5460270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5</a:t>
            </a:r>
            <a:endParaRPr lang="en-GB" sz="9600" dirty="0"/>
          </a:p>
        </p:txBody>
      </p:sp>
      <p:sp>
        <p:nvSpPr>
          <p:cNvPr id="54" name="Rounded Rectangle 53"/>
          <p:cNvSpPr/>
          <p:nvPr/>
        </p:nvSpPr>
        <p:spPr>
          <a:xfrm>
            <a:off x="5460269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6</a:t>
            </a:r>
            <a:endParaRPr lang="en-GB" sz="9600" dirty="0"/>
          </a:p>
        </p:txBody>
      </p:sp>
      <p:sp>
        <p:nvSpPr>
          <p:cNvPr id="57" name="Rounded Rectangle 56"/>
          <p:cNvSpPr/>
          <p:nvPr/>
        </p:nvSpPr>
        <p:spPr>
          <a:xfrm>
            <a:off x="5460268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7</a:t>
            </a:r>
            <a:endParaRPr lang="en-GB" sz="9600" dirty="0"/>
          </a:p>
        </p:txBody>
      </p:sp>
      <p:sp>
        <p:nvSpPr>
          <p:cNvPr id="58" name="Rounded Rectangle 57"/>
          <p:cNvSpPr/>
          <p:nvPr/>
        </p:nvSpPr>
        <p:spPr>
          <a:xfrm>
            <a:off x="5460267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8</a:t>
            </a:r>
            <a:endParaRPr lang="en-GB" sz="9600" dirty="0"/>
          </a:p>
        </p:txBody>
      </p:sp>
      <p:sp>
        <p:nvSpPr>
          <p:cNvPr id="59" name="Rounded Rectangle 58"/>
          <p:cNvSpPr/>
          <p:nvPr/>
        </p:nvSpPr>
        <p:spPr>
          <a:xfrm>
            <a:off x="5460266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9</a:t>
            </a:r>
            <a:endParaRPr lang="en-GB" sz="9600" dirty="0"/>
          </a:p>
        </p:txBody>
      </p:sp>
      <p:sp>
        <p:nvSpPr>
          <p:cNvPr id="60" name="Rounded Rectangle 59"/>
          <p:cNvSpPr/>
          <p:nvPr/>
        </p:nvSpPr>
        <p:spPr>
          <a:xfrm>
            <a:off x="546026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10</a:t>
            </a:r>
            <a:endParaRPr lang="en-GB" sz="9600" dirty="0"/>
          </a:p>
        </p:txBody>
      </p:sp>
      <p:grpSp>
        <p:nvGrpSpPr>
          <p:cNvPr id="2" name="Group 1"/>
          <p:cNvGrpSpPr/>
          <p:nvPr/>
        </p:nvGrpSpPr>
        <p:grpSpPr>
          <a:xfrm>
            <a:off x="1160426" y="2144937"/>
            <a:ext cx="3821531" cy="3818136"/>
            <a:chOff x="1429738" y="2275703"/>
            <a:chExt cx="3236523" cy="3233648"/>
          </a:xfrm>
        </p:grpSpPr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29738" y="2275703"/>
              <a:ext cx="3236523" cy="3233648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>
              <a:fillRect/>
            </a:stretch>
          </p:blipFill>
          <p:spPr>
            <a:xfrm rot="16200000">
              <a:off x="2990960" y="2528288"/>
              <a:ext cx="116936" cy="267840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>
              <a:fillRect/>
            </a:stretch>
          </p:blipFill>
          <p:spPr>
            <a:xfrm rot="14140933">
              <a:off x="2988584" y="2992798"/>
              <a:ext cx="136736" cy="1756668"/>
            </a:xfrm>
            <a:prstGeom prst="rect">
              <a:avLst/>
            </a:prstGeom>
          </p:spPr>
        </p:pic>
      </p:grpSp>
      <p:pic>
        <p:nvPicPr>
          <p:cNvPr id="24" name="Pai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628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Oval 24"/>
          <p:cNvSpPr/>
          <p:nvPr/>
        </p:nvSpPr>
        <p:spPr>
          <a:xfrm>
            <a:off x="1362125" y="2332651"/>
            <a:ext cx="3422797" cy="342279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quarter to 8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2" presetClass="emph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 animBg="1"/>
      <p:bldP spid="46" grpId="0" animBg="1"/>
      <p:bldP spid="49" grpId="0" animBg="1"/>
      <p:bldP spid="50" grpId="0" animBg="1"/>
      <p:bldP spid="53" grpId="0" animBg="1"/>
      <p:bldP spid="54" grpId="0" animBg="1"/>
      <p:bldP spid="57" grpId="0" animBg="1"/>
      <p:bldP spid="58" grpId="0" animBg="1"/>
      <p:bldP spid="59" grpId="0" animBg="1"/>
      <p:bldP spid="60" grpId="0" animBg="1"/>
      <p:bldP spid="2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411453" y="697112"/>
            <a:ext cx="232114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Times Up!</a:t>
            </a:r>
            <a:endParaRPr lang="en-GB" sz="4000" b="1" dirty="0">
              <a:latin typeface="Twinkl" pitchFamily="2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718686" y="1429807"/>
            <a:ext cx="7669664" cy="542898"/>
            <a:chOff x="854506" y="5669807"/>
            <a:chExt cx="7669664" cy="434430"/>
          </a:xfrm>
        </p:grpSpPr>
        <p:sp>
          <p:nvSpPr>
            <p:cNvPr id="22" name="Rounded Rectangle 21"/>
            <p:cNvSpPr/>
            <p:nvPr/>
          </p:nvSpPr>
          <p:spPr>
            <a:xfrm>
              <a:off x="1313663" y="5669807"/>
              <a:ext cx="7210507" cy="434430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beat the timer?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54506" y="5669807"/>
              <a:ext cx="587118" cy="434430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sp>
        <p:nvSpPr>
          <p:cNvPr id="4" name="Rounded Rectangle 3"/>
          <p:cNvSpPr/>
          <p:nvPr/>
        </p:nvSpPr>
        <p:spPr>
          <a:xfrm>
            <a:off x="546027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Time’s up!</a:t>
            </a:r>
            <a:endParaRPr lang="en-GB" sz="4400" dirty="0"/>
          </a:p>
        </p:txBody>
      </p:sp>
      <p:sp>
        <p:nvSpPr>
          <p:cNvPr id="45" name="Rounded Rectangle 44"/>
          <p:cNvSpPr/>
          <p:nvPr/>
        </p:nvSpPr>
        <p:spPr>
          <a:xfrm>
            <a:off x="5460274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</a:t>
            </a:r>
            <a:endParaRPr lang="en-GB" sz="9600" dirty="0"/>
          </a:p>
        </p:txBody>
      </p:sp>
      <p:sp>
        <p:nvSpPr>
          <p:cNvPr id="46" name="Rounded Rectangle 45"/>
          <p:cNvSpPr/>
          <p:nvPr/>
        </p:nvSpPr>
        <p:spPr>
          <a:xfrm>
            <a:off x="5460273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2</a:t>
            </a:r>
            <a:endParaRPr lang="en-GB" sz="9600" dirty="0"/>
          </a:p>
        </p:txBody>
      </p:sp>
      <p:sp>
        <p:nvSpPr>
          <p:cNvPr id="49" name="Rounded Rectangle 48"/>
          <p:cNvSpPr/>
          <p:nvPr/>
        </p:nvSpPr>
        <p:spPr>
          <a:xfrm>
            <a:off x="5460272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3</a:t>
            </a:r>
            <a:endParaRPr lang="en-GB" sz="9600" dirty="0"/>
          </a:p>
        </p:txBody>
      </p:sp>
      <p:sp>
        <p:nvSpPr>
          <p:cNvPr id="50" name="Rounded Rectangle 49"/>
          <p:cNvSpPr/>
          <p:nvPr/>
        </p:nvSpPr>
        <p:spPr>
          <a:xfrm>
            <a:off x="5460271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4</a:t>
            </a:r>
            <a:endParaRPr lang="en-GB" sz="9600" dirty="0"/>
          </a:p>
        </p:txBody>
      </p:sp>
      <p:sp>
        <p:nvSpPr>
          <p:cNvPr id="53" name="Rounded Rectangle 52"/>
          <p:cNvSpPr/>
          <p:nvPr/>
        </p:nvSpPr>
        <p:spPr>
          <a:xfrm>
            <a:off x="5460270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5</a:t>
            </a:r>
            <a:endParaRPr lang="en-GB" sz="9600" dirty="0"/>
          </a:p>
        </p:txBody>
      </p:sp>
      <p:sp>
        <p:nvSpPr>
          <p:cNvPr id="54" name="Rounded Rectangle 53"/>
          <p:cNvSpPr/>
          <p:nvPr/>
        </p:nvSpPr>
        <p:spPr>
          <a:xfrm>
            <a:off x="5460269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6</a:t>
            </a:r>
            <a:endParaRPr lang="en-GB" sz="9600" dirty="0"/>
          </a:p>
        </p:txBody>
      </p:sp>
      <p:sp>
        <p:nvSpPr>
          <p:cNvPr id="57" name="Rounded Rectangle 56"/>
          <p:cNvSpPr/>
          <p:nvPr/>
        </p:nvSpPr>
        <p:spPr>
          <a:xfrm>
            <a:off x="5460268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7</a:t>
            </a:r>
            <a:endParaRPr lang="en-GB" sz="9600" dirty="0"/>
          </a:p>
        </p:txBody>
      </p:sp>
      <p:sp>
        <p:nvSpPr>
          <p:cNvPr id="58" name="Rounded Rectangle 57"/>
          <p:cNvSpPr/>
          <p:nvPr/>
        </p:nvSpPr>
        <p:spPr>
          <a:xfrm>
            <a:off x="5460267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8</a:t>
            </a:r>
            <a:endParaRPr lang="en-GB" sz="9600" dirty="0"/>
          </a:p>
        </p:txBody>
      </p:sp>
      <p:sp>
        <p:nvSpPr>
          <p:cNvPr id="59" name="Rounded Rectangle 58"/>
          <p:cNvSpPr/>
          <p:nvPr/>
        </p:nvSpPr>
        <p:spPr>
          <a:xfrm>
            <a:off x="5460266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9</a:t>
            </a:r>
            <a:endParaRPr lang="en-GB" sz="9600" dirty="0"/>
          </a:p>
        </p:txBody>
      </p:sp>
      <p:sp>
        <p:nvSpPr>
          <p:cNvPr id="60" name="Rounded Rectangle 59"/>
          <p:cNvSpPr/>
          <p:nvPr/>
        </p:nvSpPr>
        <p:spPr>
          <a:xfrm>
            <a:off x="5460265" y="2789737"/>
            <a:ext cx="2281283" cy="2011680"/>
          </a:xfrm>
          <a:prstGeom prst="roundRect">
            <a:avLst>
              <a:gd name="adj" fmla="val 7143"/>
            </a:avLst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/>
              <a:t>10</a:t>
            </a:r>
            <a:endParaRPr lang="en-GB" sz="9600" dirty="0"/>
          </a:p>
        </p:txBody>
      </p:sp>
      <p:grpSp>
        <p:nvGrpSpPr>
          <p:cNvPr id="2" name="Group 1"/>
          <p:cNvGrpSpPr/>
          <p:nvPr/>
        </p:nvGrpSpPr>
        <p:grpSpPr>
          <a:xfrm>
            <a:off x="1160426" y="2144937"/>
            <a:ext cx="3821531" cy="3818136"/>
            <a:chOff x="1429738" y="2275703"/>
            <a:chExt cx="3236523" cy="3233648"/>
          </a:xfrm>
        </p:grpSpPr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29738" y="2275703"/>
              <a:ext cx="3236523" cy="3233648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16" t="202" r="11995" b="19183"/>
            <a:stretch>
              <a:fillRect/>
            </a:stretch>
          </p:blipFill>
          <p:spPr>
            <a:xfrm rot="16200000">
              <a:off x="2990960" y="2528288"/>
              <a:ext cx="116936" cy="267840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195" t="14093" r="6895" b="33036"/>
            <a:stretch>
              <a:fillRect/>
            </a:stretch>
          </p:blipFill>
          <p:spPr>
            <a:xfrm rot="20946117">
              <a:off x="2988584" y="2992798"/>
              <a:ext cx="136736" cy="1756668"/>
            </a:xfrm>
            <a:prstGeom prst="rect">
              <a:avLst/>
            </a:prstGeom>
          </p:spPr>
        </p:pic>
      </p:grpSp>
      <p:pic>
        <p:nvPicPr>
          <p:cNvPr id="24" name="Pai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628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Oval 24"/>
          <p:cNvSpPr/>
          <p:nvPr/>
        </p:nvSpPr>
        <p:spPr>
          <a:xfrm>
            <a:off x="1362125" y="2332651"/>
            <a:ext cx="3422797" cy="342279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quarter to 12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2" presetClass="emph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 animBg="1"/>
      <p:bldP spid="46" grpId="0" animBg="1"/>
      <p:bldP spid="49" grpId="0" animBg="1"/>
      <p:bldP spid="50" grpId="0" animBg="1"/>
      <p:bldP spid="53" grpId="0" animBg="1"/>
      <p:bldP spid="54" grpId="0" animBg="1"/>
      <p:bldP spid="57" grpId="0" animBg="1"/>
      <p:bldP spid="58" grpId="0" animBg="1"/>
      <p:bldP spid="59" grpId="0" animBg="1"/>
      <p:bldP spid="60" grpId="0" animBg="1"/>
      <p:bldP spid="2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sp>
        <p:nvSpPr>
          <p:cNvPr id="19460" name="Title 1"/>
          <p:cNvSpPr txBox="1"/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Success Criteria</a:t>
            </a:r>
            <a:endParaRPr lang="en-US" altLang="en-US" sz="3600" b="1" dirty="0"/>
          </a:p>
        </p:txBody>
      </p:sp>
      <p:sp>
        <p:nvSpPr>
          <p:cNvPr id="19461" name="Title 1"/>
          <p:cNvSpPr txBox="1"/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Aim</a:t>
            </a:r>
            <a:endParaRPr lang="en-US" altLang="en-US" sz="3600" b="1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To show quarter past and quarter to times on a clock.</a:t>
            </a:r>
            <a:endParaRPr lang="en-GB" dirty="0"/>
          </a:p>
        </p:txBody>
      </p:sp>
      <p:sp>
        <p:nvSpPr>
          <p:cNvPr id="19463" name="Content Placeholder 15"/>
          <p:cNvSpPr txBox="1"/>
          <p:nvPr/>
        </p:nvSpPr>
        <p:spPr bwMode="auto">
          <a:xfrm>
            <a:off x="628650" y="3467099"/>
            <a:ext cx="7886700" cy="2266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en-GB" altLang="en-US" dirty="0"/>
              <a:t>I can read quarter past times on a clock.</a:t>
            </a:r>
            <a:endParaRPr lang="en-GB" altLang="en-US" dirty="0"/>
          </a:p>
          <a:p>
            <a:pPr fontAlgn="base">
              <a:spcAft>
                <a:spcPct val="0"/>
              </a:spcAft>
            </a:pPr>
            <a:r>
              <a:rPr lang="en-GB" altLang="en-US" dirty="0"/>
              <a:t>I can read quarter to times on a clock.</a:t>
            </a:r>
            <a:endParaRPr lang="en-GB" altLang="en-US" dirty="0"/>
          </a:p>
          <a:p>
            <a:pPr fontAlgn="base">
              <a:spcAft>
                <a:spcPct val="0"/>
              </a:spcAft>
            </a:pPr>
            <a:r>
              <a:rPr lang="en-GB" altLang="en-US" dirty="0"/>
              <a:t>I can make quarter past times on a clock.</a:t>
            </a:r>
            <a:endParaRPr lang="en-GB" altLang="en-US" dirty="0"/>
          </a:p>
          <a:p>
            <a:pPr fontAlgn="base">
              <a:spcAft>
                <a:spcPct val="0"/>
              </a:spcAft>
            </a:pPr>
            <a:r>
              <a:rPr lang="en-GB" altLang="en-US" dirty="0"/>
              <a:t>I can make quarter to times on a clock.</a:t>
            </a:r>
            <a:endParaRPr lang="en-GB" altLang="en-US" dirty="0"/>
          </a:p>
        </p:txBody>
      </p:sp>
      <p:pic>
        <p:nvPicPr>
          <p:cNvPr id="8" name="Picture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3698</Words>
  <Application>WPS Presentation</Application>
  <PresentationFormat>On-screen Show (4:3)</PresentationFormat>
  <Paragraphs>413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4" baseType="lpstr">
      <vt:lpstr>Arial</vt:lpstr>
      <vt:lpstr>SimSun</vt:lpstr>
      <vt:lpstr>Wingdings</vt:lpstr>
      <vt:lpstr>Twinkl</vt:lpstr>
      <vt:lpstr>Twinkl SemiBold</vt:lpstr>
      <vt:lpstr>Sassoon Infant Md</vt:lpstr>
      <vt:lpstr>Sassoon Infant Rg</vt:lpstr>
      <vt:lpstr>Tuffy</vt:lpstr>
      <vt:lpstr>Microsoft YaHei</vt:lpstr>
      <vt:lpstr>Arial Unicode MS</vt:lpstr>
      <vt:lpstr>Calibri</vt:lpstr>
      <vt:lpstr>1_Office Theme</vt:lpstr>
      <vt:lpstr>Maths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google1585470703</cp:lastModifiedBy>
  <cp:revision>120</cp:revision>
  <dcterms:created xsi:type="dcterms:W3CDTF">2018-05-10T12:02:00Z</dcterms:created>
  <dcterms:modified xsi:type="dcterms:W3CDTF">2020-05-06T09:42:10Z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2057-11.2.0.9281</vt:lpwstr>
  </property>
</Properties>
</file>