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itchFamily="2" charset="77"/>
      <p:regular r:id="rId18"/>
      <p:bold r:id="rId19"/>
    </p:embeddedFont>
    <p:embeddedFont>
      <p:font typeface="Twinkl SemiBold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E3C66D"/>
    <a:srgbClr val="3399FF"/>
    <a:srgbClr val="00DEC1"/>
    <a:srgbClr val="ACDDFC"/>
    <a:srgbClr val="80C1EB"/>
    <a:srgbClr val="18A0D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8" autoAdjust="0"/>
    <p:restoredTop sz="80060" autoAdjust="0"/>
  </p:normalViewPr>
  <p:slideViewPr>
    <p:cSldViewPr snapToGrid="0" showGuides="1">
      <p:cViewPr varScale="1">
        <p:scale>
          <a:sx n="91" d="100"/>
          <a:sy n="91" d="100"/>
        </p:scale>
        <p:origin x="2096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Q3.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(3 × 10) + (2 × 5) = 40   Children do not need to know brackets in Year 2 so may write 3 × 10 + 2 × 5 = 40.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560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931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36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402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788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069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children could also suggest that 40 ÷ 2 is the odd one out as it is the only division calculation.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801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24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531" y="6098353"/>
            <a:ext cx="630937" cy="40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105" y="6758650"/>
            <a:ext cx="481585" cy="7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531" y="3227831"/>
            <a:ext cx="630937" cy="40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92477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chemeClr val="bg1"/>
                </a:solidFill>
                <a:latin typeface="+mj-lt"/>
              </a:rPr>
              <a:t>Maths Mastery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262" y="3607709"/>
            <a:ext cx="80654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+mj-lt"/>
              </a:rPr>
              <a:t>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Repeated Addition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94672" y="1399740"/>
            <a:ext cx="7679499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Write these addition sentences as multiplication sentences: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5 + 5 + 5 + 5 + 5 + 5 = 30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10 + 10 + 10 + 10 + 10 = 50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10 + 10 + 10 + 5 + 5 = 40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065620" y="2248930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6 × 5 = 30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065620" y="3365691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5 × 10 = 50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65620" y="4478867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3 × 10 + 2 × 5 = 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2351" y="2248930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12351" y="3365691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2351" y="4573848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00000">
            <a:off x="7424467" y="1582180"/>
            <a:ext cx="227435" cy="460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8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 animBg="1"/>
      <p:bldP spid="4" grpId="1" animBg="1"/>
      <p:bldP spid="9" grpId="0" build="allAtOnce" animBg="1"/>
      <p:bldP spid="9" grpId="1" animBg="1"/>
      <p:bldP spid="9" grpId="2" animBg="1"/>
      <p:bldP spid="10" grpId="0" build="allAtOnce" animBg="1"/>
      <p:bldP spid="10" grpId="1" animBg="1"/>
      <p:bldP spid="10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661" y="501041"/>
            <a:ext cx="827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Would you rather?</a:t>
            </a:r>
            <a:endParaRPr lang="en-GB" sz="4000" dirty="0">
              <a:latin typeface="+mj-lt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513932" y="1482009"/>
            <a:ext cx="4040980" cy="3244179"/>
          </a:xfrm>
        </p:spPr>
        <p:txBody>
          <a:bodyPr>
            <a:noAutofit/>
          </a:bodyPr>
          <a:lstStyle/>
          <a:p>
            <a:pPr algn="ctr"/>
            <a:r>
              <a:rPr lang="en-GB" sz="2400" dirty="0"/>
              <a:t>Would you rather have 3 boxes with 10 biscuits in or 5 boxes with 5 biscuits in? Explain your reasoning. 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Would you rather have 4 trays with 5 apples in or 2 trays with 10 apples in? Explain your reasoning.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243" y="1208927"/>
            <a:ext cx="2416907" cy="24110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5" y="4099389"/>
            <a:ext cx="2040730" cy="2101064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2058442" y="2985675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 boxes × 10 = 30 or 5 boxes × 5 = 25 so it depends if you want lots of biscuits! 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058442" y="5396736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 trays × 5 = 20 or 2 trays × 10 = 20 so they both have exactly the same number of apples!</a:t>
            </a:r>
          </a:p>
        </p:txBody>
      </p:sp>
    </p:spTree>
    <p:extLst>
      <p:ext uri="{BB962C8B-B14F-4D97-AF65-F5344CB8AC3E}">
        <p14:creationId xmlns:p14="http://schemas.microsoft.com/office/powerpoint/2010/main" val="327422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6" b="12626"/>
          <a:stretch/>
        </p:blipFill>
        <p:spPr>
          <a:xfrm flipH="1">
            <a:off x="6891711" y="2996099"/>
            <a:ext cx="1800225" cy="342375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True or False?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94672" y="1399740"/>
            <a:ext cx="7679499" cy="4351338"/>
          </a:xfrm>
        </p:spPr>
        <p:txBody>
          <a:bodyPr/>
          <a:lstStyle/>
          <a:p>
            <a:r>
              <a:rPr lang="en-GB" dirty="0"/>
              <a:t>Explain your reasoning!</a:t>
            </a:r>
          </a:p>
          <a:p>
            <a:endParaRPr lang="en-GB" sz="3200" dirty="0"/>
          </a:p>
          <a:p>
            <a:pPr algn="ctr"/>
            <a:r>
              <a:rPr lang="en-GB" sz="3200" dirty="0"/>
              <a:t>2 × 10 = 5 × 4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2 × 6 = 3 × 5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5 × 5 = 10 × 3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74560" y="2248930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 20 = 20 so TRUE!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74560" y="3365691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 12 = 15 so FALSE!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74560" y="4478867"/>
            <a:ext cx="4951960" cy="6343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 25 = 30 so FALSE!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2351" y="2248930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12351" y="3365691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2351" y="4573848"/>
            <a:ext cx="544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41380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 animBg="1"/>
      <p:bldP spid="4" grpId="1" animBg="1"/>
      <p:bldP spid="9" grpId="0" build="allAtOnce" animBg="1"/>
      <p:bldP spid="9" grpId="1" animBg="1"/>
      <p:bldP spid="9" grpId="2" animBg="1"/>
      <p:bldP spid="10" grpId="0" build="allAtOnce" animBg="1"/>
      <p:bldP spid="10" grpId="1" animBg="1"/>
      <p:bldP spid="10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 flipH="1">
            <a:off x="3284871" y="2528544"/>
            <a:ext cx="3205941" cy="2543516"/>
            <a:chOff x="219116" y="0"/>
            <a:chExt cx="8705767" cy="685800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116" y="0"/>
              <a:ext cx="8705767" cy="6858000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4757818" y="3594729"/>
              <a:ext cx="2423509" cy="2318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1C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dirty="0">
                  <a:solidFill>
                    <a:schemeClr val="tx1"/>
                  </a:solidFill>
                </a:rPr>
                <a:t>16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Sharing Equally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94672" y="1399740"/>
            <a:ext cx="7679499" cy="4351338"/>
          </a:xfrm>
        </p:spPr>
        <p:txBody>
          <a:bodyPr/>
          <a:lstStyle/>
          <a:p>
            <a:pPr algn="ctr"/>
            <a:r>
              <a:rPr lang="en-GB" dirty="0"/>
              <a:t>Two friends would like to buy some sweets from the shop but want to share them equally with none left over.</a:t>
            </a:r>
          </a:p>
          <a:p>
            <a:pPr algn="ctr"/>
            <a:r>
              <a:rPr lang="en-GB" dirty="0"/>
              <a:t>Which bag of sweets should they buy? How do you know?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30286" y="5393933"/>
            <a:ext cx="6925328" cy="93927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They should buy bag number 2 because it is an even number, so can be shared equally between two (16 ÷ 2 = 8 each). The other bags would have sweets left over.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983213" y="2895647"/>
            <a:ext cx="2864415" cy="2256454"/>
            <a:chOff x="490709" y="868602"/>
            <a:chExt cx="8705767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709" y="868602"/>
              <a:ext cx="8705767" cy="6858000"/>
            </a:xfrm>
            <a:prstGeom prst="rect">
              <a:avLst/>
            </a:prstGeom>
          </p:spPr>
        </p:pic>
        <p:sp>
          <p:nvSpPr>
            <p:cNvPr id="11" name="Oval 10"/>
            <p:cNvSpPr/>
            <p:nvPr/>
          </p:nvSpPr>
          <p:spPr>
            <a:xfrm>
              <a:off x="4710467" y="4101249"/>
              <a:ext cx="2612880" cy="249927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1C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dirty="0">
                  <a:solidFill>
                    <a:schemeClr val="tx1"/>
                  </a:solidFill>
                </a:rPr>
                <a:t>15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5810303" y="2944534"/>
            <a:ext cx="2881633" cy="2286218"/>
            <a:chOff x="219116" y="0"/>
            <a:chExt cx="8705767" cy="685800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116" y="0"/>
              <a:ext cx="8705767" cy="6858000"/>
            </a:xfrm>
            <a:prstGeom prst="rect">
              <a:avLst/>
            </a:prstGeom>
          </p:spPr>
        </p:pic>
        <p:sp>
          <p:nvSpPr>
            <p:cNvPr id="17" name="Oval 16"/>
            <p:cNvSpPr/>
            <p:nvPr/>
          </p:nvSpPr>
          <p:spPr>
            <a:xfrm>
              <a:off x="4605545" y="3618807"/>
              <a:ext cx="2423511" cy="231814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1C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dirty="0">
                  <a:solidFill>
                    <a:schemeClr val="tx1"/>
                  </a:solidFill>
                </a:rPr>
                <a:t>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072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94672" y="1399740"/>
            <a:ext cx="7679499" cy="4351338"/>
          </a:xfrm>
        </p:spPr>
        <p:txBody>
          <a:bodyPr/>
          <a:lstStyle/>
          <a:p>
            <a:pPr algn="ctr"/>
            <a:r>
              <a:rPr lang="en-GB" dirty="0"/>
              <a:t>Insert the missing numbers to make these number sentences correct.</a:t>
            </a:r>
          </a:p>
          <a:p>
            <a:pPr algn="ctr"/>
            <a:endParaRPr lang="en-GB" dirty="0"/>
          </a:p>
          <a:p>
            <a:pPr algn="ctr"/>
            <a:endParaRPr lang="es-ES" dirty="0"/>
          </a:p>
          <a:p>
            <a:pPr algn="ctr"/>
            <a:endParaRPr lang="en-GB" dirty="0"/>
          </a:p>
          <a:p>
            <a:pPr algn="ctr"/>
            <a:r>
              <a:rPr lang="en-GB" sz="4400" dirty="0"/>
              <a:t>20 = ? × ? </a:t>
            </a:r>
          </a:p>
          <a:p>
            <a:pPr algn="ctr"/>
            <a:endParaRPr lang="en-GB" sz="4400" dirty="0"/>
          </a:p>
          <a:p>
            <a:pPr algn="ctr"/>
            <a:r>
              <a:rPr lang="en-GB" sz="4400" dirty="0"/>
              <a:t>? ÷ ? = 10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64939">
            <a:off x="364518" y="2615827"/>
            <a:ext cx="3126838" cy="27888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Solve It!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161202" y="2152024"/>
            <a:ext cx="2746438" cy="1771479"/>
          </a:xfrm>
          <a:prstGeom prst="roundRect">
            <a:avLst>
              <a:gd name="adj" fmla="val 796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20 = 10 × 2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 = 4 × 5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 = 2 × 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 = 1 × 20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 = 5 × 4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 = 20 × 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161202" y="1688601"/>
            <a:ext cx="2746438" cy="326016"/>
          </a:xfrm>
          <a:prstGeom prst="roundRect">
            <a:avLst>
              <a:gd name="adj" fmla="val 32424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Answers could include: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61202" y="4060910"/>
            <a:ext cx="2746438" cy="1771479"/>
          </a:xfrm>
          <a:prstGeom prst="roundRect">
            <a:avLst>
              <a:gd name="adj" fmla="val 796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100÷10=10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90÷9=10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80÷8=10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70÷7=10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60÷6=10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50÷5=10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40÷4=10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30÷3=10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20÷2=10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10</a:t>
            </a:r>
            <a:r>
              <a:rPr lang="en-GB" dirty="0">
                <a:solidFill>
                  <a:schemeClr val="tx1"/>
                </a:solidFill>
              </a:rPr>
              <a:t>÷1=10</a:t>
            </a:r>
          </a:p>
        </p:txBody>
      </p:sp>
    </p:spTree>
    <p:extLst>
      <p:ext uri="{BB962C8B-B14F-4D97-AF65-F5344CB8AC3E}">
        <p14:creationId xmlns:p14="http://schemas.microsoft.com/office/powerpoint/2010/main" val="161164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-53578" r="12837" b="-1"/>
          <a:stretch/>
        </p:blipFill>
        <p:spPr>
          <a:xfrm rot="21447393">
            <a:off x="6358099" y="2828926"/>
            <a:ext cx="2338226" cy="5027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05" t="-21575"/>
          <a:stretch/>
        </p:blipFill>
        <p:spPr>
          <a:xfrm>
            <a:off x="4314825" y="2933700"/>
            <a:ext cx="1872566" cy="3980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" t="-14743"/>
          <a:stretch/>
        </p:blipFill>
        <p:spPr>
          <a:xfrm>
            <a:off x="2331433" y="2956066"/>
            <a:ext cx="2709206" cy="3756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" t="-14743"/>
          <a:stretch/>
        </p:blipFill>
        <p:spPr>
          <a:xfrm>
            <a:off x="440289" y="2956066"/>
            <a:ext cx="2709206" cy="37565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Making Links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821363" y="1399740"/>
            <a:ext cx="5668498" cy="4351338"/>
          </a:xfrm>
        </p:spPr>
        <p:txBody>
          <a:bodyPr/>
          <a:lstStyle/>
          <a:p>
            <a:pPr algn="ctr"/>
            <a:r>
              <a:rPr lang="en-GB" dirty="0"/>
              <a:t>Can you write some number sentences to link the following numbers together?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183368" y="4002305"/>
            <a:ext cx="2746438" cy="1771479"/>
          </a:xfrm>
          <a:prstGeom prst="roundRect">
            <a:avLst>
              <a:gd name="adj" fmla="val 796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2 × 4 = 8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4 × 2 = 8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8 ÷ 4 = 2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8 ÷ 2 = 4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311685" y="2568540"/>
            <a:ext cx="1150705" cy="1150705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89934" y="2568540"/>
            <a:ext cx="1150705" cy="1150705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67270" y="2568540"/>
            <a:ext cx="1150705" cy="1150705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6626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1" grpId="0" animBg="1"/>
      <p:bldP spid="2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068" y="3101750"/>
            <a:ext cx="3890332" cy="33302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Odd One Out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821363" y="1399740"/>
            <a:ext cx="5668498" cy="4351338"/>
          </a:xfrm>
        </p:spPr>
        <p:txBody>
          <a:bodyPr/>
          <a:lstStyle/>
          <a:p>
            <a:pPr algn="ctr"/>
            <a:r>
              <a:rPr lang="en-GB" dirty="0"/>
              <a:t>Which of these number sentences is the odd one out? Explain your reasoning.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31113" y="5832390"/>
            <a:ext cx="6742991" cy="500816"/>
          </a:xfrm>
          <a:prstGeom prst="roundRect">
            <a:avLst>
              <a:gd name="adj" fmla="val 796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20 x 0 is the odd one out as the others total 20.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45222" y="2250997"/>
            <a:ext cx="1520576" cy="698642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40 ÷ 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16719" y="2250997"/>
            <a:ext cx="1520576" cy="698642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4 × 5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888216" y="2250997"/>
            <a:ext cx="1520576" cy="698642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20 × 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9712" y="2250997"/>
            <a:ext cx="1520576" cy="698642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 × 10</a:t>
            </a:r>
          </a:p>
        </p:txBody>
      </p:sp>
    </p:spTree>
    <p:extLst>
      <p:ext uri="{BB962C8B-B14F-4D97-AF65-F5344CB8AC3E}">
        <p14:creationId xmlns:p14="http://schemas.microsoft.com/office/powerpoint/2010/main" val="76280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1" grpId="0" animBg="1"/>
      <p:bldP spid="2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1239" y="450630"/>
            <a:ext cx="8270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The Inverse.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14496" y="1399740"/>
            <a:ext cx="7682232" cy="1014687"/>
          </a:xfrm>
        </p:spPr>
        <p:txBody>
          <a:bodyPr/>
          <a:lstStyle/>
          <a:p>
            <a:pPr algn="ctr"/>
            <a:r>
              <a:rPr lang="en-GB" dirty="0"/>
              <a:t>Can you write a number sentence that makes the same total as the opposite side?</a:t>
            </a:r>
          </a:p>
          <a:p>
            <a:pPr algn="ctr"/>
            <a:r>
              <a:rPr lang="en-GB" dirty="0"/>
              <a:t>2 x 5 = </a:t>
            </a:r>
            <a:r>
              <a:rPr lang="en-GB" dirty="0">
                <a:solidFill>
                  <a:schemeClr val="tx1"/>
                </a:solidFill>
              </a:rPr>
              <a:t>20 ÷ 2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3" name="Rounded Rectangle 2"/>
          <p:cNvSpPr/>
          <p:nvPr/>
        </p:nvSpPr>
        <p:spPr>
          <a:xfrm>
            <a:off x="7620001" y="5832389"/>
            <a:ext cx="996552" cy="50081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389"/>
            <a:ext cx="996552" cy="50081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Hide Answers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2478908" y="2803787"/>
            <a:ext cx="1928704" cy="92222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dirty="0"/>
              <a:t>2 x 6 = 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93337" y="4115368"/>
            <a:ext cx="1928704" cy="92222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dirty="0"/>
              <a:t>= 15 ÷ 3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07612" y="2643175"/>
            <a:ext cx="3965827" cy="852276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3264" y="3864114"/>
            <a:ext cx="3965827" cy="852276"/>
          </a:xfrm>
          <a:prstGeom prst="roundRect">
            <a:avLst>
              <a:gd name="adj" fmla="val 10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407612" y="2643175"/>
            <a:ext cx="3965827" cy="852276"/>
          </a:xfrm>
          <a:prstGeom prst="roundRect">
            <a:avLst>
              <a:gd name="adj" fmla="val 1041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Answers must total 12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e.g. 3 x 4 or 24 ÷ 2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93264" y="3864114"/>
            <a:ext cx="3965827" cy="852276"/>
          </a:xfrm>
          <a:prstGeom prst="roundRect">
            <a:avLst>
              <a:gd name="adj" fmla="val 10417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Answers must total 5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 e.g. 10 ÷ 2 or 50 ÷ 10</a:t>
            </a:r>
          </a:p>
        </p:txBody>
      </p:sp>
    </p:spTree>
    <p:extLst>
      <p:ext uri="{BB962C8B-B14F-4D97-AF65-F5344CB8AC3E}">
        <p14:creationId xmlns:p14="http://schemas.microsoft.com/office/powerpoint/2010/main" val="364467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1386</TotalTime>
  <Words>620</Words>
  <Application>Microsoft Macintosh PowerPoint</Application>
  <PresentationFormat>On-screen Show (4:3)</PresentationFormat>
  <Paragraphs>121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Calibri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Emma Jayne Louise</cp:lastModifiedBy>
  <cp:revision>128</cp:revision>
  <dcterms:created xsi:type="dcterms:W3CDTF">2014-10-01T16:09:27Z</dcterms:created>
  <dcterms:modified xsi:type="dcterms:W3CDTF">2020-04-28T06:05:19Z</dcterms:modified>
</cp:coreProperties>
</file>